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4"/>
  </p:sldMasterIdLst>
  <p:notesMasterIdLst>
    <p:notesMasterId r:id="rId16"/>
  </p:notesMasterIdLst>
  <p:sldIdLst>
    <p:sldId id="273" r:id="rId5"/>
    <p:sldId id="272" r:id="rId6"/>
    <p:sldId id="262" r:id="rId7"/>
    <p:sldId id="271" r:id="rId8"/>
    <p:sldId id="264" r:id="rId9"/>
    <p:sldId id="265" r:id="rId10"/>
    <p:sldId id="266" r:id="rId11"/>
    <p:sldId id="267" r:id="rId12"/>
    <p:sldId id="268" r:id="rId13"/>
    <p:sldId id="269" r:id="rId14"/>
    <p:sldId id="275" r:id="rId15"/>
  </p:sldIdLst>
  <p:sldSz cx="6858000" cy="5143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06" autoAdjust="0"/>
  </p:normalViewPr>
  <p:slideViewPr>
    <p:cSldViewPr>
      <p:cViewPr varScale="1">
        <p:scale>
          <a:sx n="124" d="100"/>
          <a:sy n="124" d="100"/>
        </p:scale>
        <p:origin x="936" y="108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058CB-B465-46F1-B2DF-E1194A84BD91}" type="datetimeFigureOut">
              <a:rPr lang="en-US" smtClean="0"/>
              <a:t>3/21/2016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1615F-9E29-4689-90D6-490E60487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71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1pPr>
            <a:lvl2pPr marL="702756" indent="-270291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2pPr>
            <a:lvl3pPr marL="1081164" indent="-216233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3pPr>
            <a:lvl4pPr marL="1513629" indent="-216233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4pPr>
            <a:lvl5pPr marL="1946095" indent="-216233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5pPr>
            <a:lvl6pPr marL="2378560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6pPr>
            <a:lvl7pPr marL="2811026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7pPr>
            <a:lvl8pPr marL="3243491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8pPr>
            <a:lvl9pPr marL="3675957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fld id="{E1BD77FD-5A74-45C0-888E-842820042B7F}" type="slidenum">
              <a:rPr lang="zh-TW" altLang="en-US" sz="1100">
                <a:latin typeface="Times New Roman" pitchFamily="18" charset="0"/>
              </a:rPr>
              <a:pPr/>
              <a:t>4</a:t>
            </a:fld>
            <a:endParaRPr lang="en-US" altLang="zh-TW" sz="1100">
              <a:latin typeface="Times New Roman" pitchFamily="18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68825" cy="3427413"/>
          </a:xfrm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294" y="4343704"/>
            <a:ext cx="5027414" cy="411389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3352078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1pPr>
            <a:lvl2pPr marL="702756" indent="-270291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2pPr>
            <a:lvl3pPr marL="1081164" indent="-216233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3pPr>
            <a:lvl4pPr marL="1513629" indent="-216233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4pPr>
            <a:lvl5pPr marL="1946095" indent="-216233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5pPr>
            <a:lvl6pPr marL="2378560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6pPr>
            <a:lvl7pPr marL="2811026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7pPr>
            <a:lvl8pPr marL="3243491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8pPr>
            <a:lvl9pPr marL="3675957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fld id="{7D07040F-CB15-4954-BC06-A8E907161240}" type="slidenum">
              <a:rPr lang="en-US" sz="1100">
                <a:latin typeface="Times New Roman" pitchFamily="18" charset="0"/>
              </a:rPr>
              <a:pPr/>
              <a:t>5</a:t>
            </a:fld>
            <a:endParaRPr lang="en-US" sz="1100">
              <a:latin typeface="Times New Roman" pitchFamily="18" charset="0"/>
            </a:endParaRPr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/>
              <a:t>Insert von-neumann schematic here</a:t>
            </a:r>
          </a:p>
        </p:txBody>
      </p:sp>
    </p:spTree>
    <p:extLst>
      <p:ext uri="{BB962C8B-B14F-4D97-AF65-F5344CB8AC3E}">
        <p14:creationId xmlns:p14="http://schemas.microsoft.com/office/powerpoint/2010/main" val="3738893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1pPr>
            <a:lvl2pPr marL="702756" indent="-270291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2pPr>
            <a:lvl3pPr marL="1081164" indent="-216233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3pPr>
            <a:lvl4pPr marL="1513629" indent="-216233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4pPr>
            <a:lvl5pPr marL="1946095" indent="-216233" defTabSz="897967" eaLnBrk="0" hangingPunct="0">
              <a:defRPr sz="2300">
                <a:solidFill>
                  <a:schemeClr val="tx1"/>
                </a:solidFill>
                <a:latin typeface="Palatino" pitchFamily="18" charset="0"/>
              </a:defRPr>
            </a:lvl5pPr>
            <a:lvl6pPr marL="2378560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6pPr>
            <a:lvl7pPr marL="2811026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7pPr>
            <a:lvl8pPr marL="3243491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8pPr>
            <a:lvl9pPr marL="3675957" indent="-216233" defTabSz="897967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fld id="{242EC757-8149-4424-B59A-3AA3AEEB9475}" type="slidenum">
              <a:rPr lang="en-US" sz="1100">
                <a:latin typeface="Times New Roman" pitchFamily="18" charset="0"/>
              </a:rPr>
              <a:pPr/>
              <a:t>6</a:t>
            </a:fld>
            <a:endParaRPr lang="en-US" sz="1100">
              <a:latin typeface="Times New Roman" pitchFamily="18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/>
              <a:t>Insert von-</a:t>
            </a:r>
            <a:r>
              <a:rPr lang="en-US" dirty="0" err="1" smtClean="0"/>
              <a:t>neumann</a:t>
            </a:r>
            <a:r>
              <a:rPr lang="en-US" dirty="0" smtClean="0"/>
              <a:t> schematic here</a:t>
            </a:r>
          </a:p>
        </p:txBody>
      </p:sp>
    </p:spTree>
    <p:extLst>
      <p:ext uri="{BB962C8B-B14F-4D97-AF65-F5344CB8AC3E}">
        <p14:creationId xmlns:p14="http://schemas.microsoft.com/office/powerpoint/2010/main" val="1150304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85728" fontAlgn="base">
                <a:spcBef>
                  <a:spcPct val="0"/>
                </a:spcBef>
                <a:spcAft>
                  <a:spcPct val="0"/>
                </a:spcAft>
              </a:pPr>
              <a:endParaRPr lang="en-US" sz="1125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0" y="3998625"/>
            <a:ext cx="5430791" cy="276935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333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560045"/>
            <a:ext cx="5439300" cy="43858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25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38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8348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6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25076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2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333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28" fontAlgn="base">
              <a:spcBef>
                <a:spcPct val="0"/>
              </a:spcBef>
              <a:spcAft>
                <a:spcPct val="0"/>
              </a:spcAft>
            </a:pPr>
            <a:endParaRPr lang="en-US" sz="1125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42944"/>
            <a:ext cx="200643" cy="641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417" cap="none" dirty="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774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500" dirty="0" smtClean="0"/>
            </a:lvl1pPr>
            <a:lvl2pPr>
              <a:defRPr lang="en-US" sz="1167" dirty="0" smtClean="0"/>
            </a:lvl2pPr>
            <a:lvl3pPr>
              <a:defRPr lang="en-US" sz="1167" dirty="0" smtClean="0"/>
            </a:lvl3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84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319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64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39624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2001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3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97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4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5.png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0" y="291626"/>
            <a:ext cx="6185087" cy="4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1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37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1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2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4" y="5034091"/>
            <a:ext cx="200643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09" y="5028452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16922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5" r:id="rId7"/>
    <p:sldLayoutId id="2147483651" r:id="rId8"/>
    <p:sldLayoutId id="2147483652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5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5pPr>
      <a:lvl6pPr marL="28572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6pPr>
      <a:lvl7pPr marL="571455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7pPr>
      <a:lvl8pPr marL="857182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8pPr>
      <a:lvl9pPr marL="114290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9pPr>
    </p:titleStyle>
    <p:bodyStyle>
      <a:lvl1pPr marL="236793" indent="-236793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5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25177" indent="-190492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670692" indent="-169327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109177" indent="-142863" algn="l" rtl="0" eaLnBrk="1" fontAlgn="base" hangingPunct="1">
        <a:spcBef>
          <a:spcPct val="20000"/>
        </a:spcBef>
        <a:spcAft>
          <a:spcPct val="0"/>
        </a:spcAft>
        <a:buChar char="–"/>
        <a:defRPr sz="1250">
          <a:solidFill>
            <a:schemeClr val="bg1"/>
          </a:solidFill>
          <a:latin typeface="+mn-lt"/>
        </a:defRPr>
      </a:lvl4pPr>
      <a:lvl5pPr marL="1323472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5pPr>
      <a:lvl6pPr marL="1609200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6pPr>
      <a:lvl7pPr marL="1894927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7pPr>
      <a:lvl8pPr marL="2180654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8pPr>
      <a:lvl9pPr marL="2466381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2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455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182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290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636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363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09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5817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4.png"/><Relationship Id="rId5" Type="http://schemas.openxmlformats.org/officeDocument/2006/relationships/image" Target="../media/image15.png"/><Relationship Id="rId4" Type="http://schemas.openxmlformats.org/officeDocument/2006/relationships/hyperlink" Target="http://creativecommons.org/licenses/by-nc/4.0/legalc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Thread Scheduling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121520" y="3573895"/>
            <a:ext cx="5439300" cy="424732"/>
          </a:xfrm>
        </p:spPr>
        <p:txBody>
          <a:bodyPr/>
          <a:lstStyle/>
          <a:p>
            <a:r>
              <a:rPr lang="en-US" sz="2400" dirty="0" smtClean="0"/>
              <a:t>Lecture 3.5 </a:t>
            </a:r>
            <a:r>
              <a:rPr lang="en-US" sz="2400" dirty="0"/>
              <a:t>– CUDA Parallelism Model</a:t>
            </a:r>
          </a:p>
        </p:txBody>
      </p:sp>
      <p:sp>
        <p:nvSpPr>
          <p:cNvPr id="4" name="Subtitle 11"/>
          <p:cNvSpPr txBox="1">
            <a:spLocks/>
          </p:cNvSpPr>
          <p:nvPr/>
        </p:nvSpPr>
        <p:spPr bwMode="auto">
          <a:xfrm>
            <a:off x="4125095" y="1071235"/>
            <a:ext cx="2423078" cy="203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917" kern="0" dirty="0" smtClean="0"/>
              <a:t>Accelerated Computing</a:t>
            </a:r>
            <a:endParaRPr lang="en-US" sz="917" kern="0" dirty="0"/>
          </a:p>
        </p:txBody>
      </p:sp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63395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/>
              <a:t>GPU Teaching Kit</a:t>
            </a:r>
            <a:endParaRPr lang="en-US" sz="1667" kern="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996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410">
        <p:fade/>
      </p:transition>
    </mc:Choice>
    <mc:Fallback xmlns="">
      <p:transition spd="med" advTm="84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 eaLnBrk="1" hangingPunct="1"/>
            <a:r>
              <a:rPr lang="en-US" altLang="zh-TW" dirty="0" smtClean="0">
                <a:ea typeface="PMingLiU" pitchFamily="18" charset="-120"/>
              </a:rPr>
              <a:t>Block Granularity Considerations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/>
            <a:r>
              <a:rPr lang="en-US" altLang="zh-TW" sz="2175" dirty="0">
                <a:ea typeface="PMingLiU" pitchFamily="18" charset="-120"/>
              </a:rPr>
              <a:t>For Matrix Multiplication using multiple blocks, should I use 8X8, 16X16 or 32X32 blocks for Fermi?</a:t>
            </a:r>
          </a:p>
          <a:p>
            <a:pPr lvl="1" eaLnBrk="1" hangingPunct="1"/>
            <a:endParaRPr lang="en-US" altLang="zh-TW" sz="1500" dirty="0">
              <a:ea typeface="PMingLiU" pitchFamily="18" charset="-120"/>
            </a:endParaRPr>
          </a:p>
          <a:p>
            <a:pPr lvl="1" eaLnBrk="1" hangingPunct="1"/>
            <a:r>
              <a:rPr lang="en-US" altLang="zh-TW" sz="1875" dirty="0">
                <a:ea typeface="PMingLiU" pitchFamily="18" charset="-120"/>
              </a:rPr>
              <a:t>For 8X8, we have 64 threads per Block. Since each SM can take up to 1536 threads, </a:t>
            </a:r>
            <a:r>
              <a:rPr lang="en-US" altLang="zh-TW" sz="1875" dirty="0" smtClean="0">
                <a:ea typeface="PMingLiU" pitchFamily="18" charset="-120"/>
              </a:rPr>
              <a:t>which translates to </a:t>
            </a:r>
            <a:r>
              <a:rPr lang="en-US" altLang="zh-TW" sz="1875" dirty="0">
                <a:ea typeface="PMingLiU" pitchFamily="18" charset="-120"/>
              </a:rPr>
              <a:t>24 Blocks. However, each SM can only take up to 8 Blocks, only 512 threads will go into each SM!</a:t>
            </a:r>
          </a:p>
          <a:p>
            <a:pPr lvl="1" eaLnBrk="1" hangingPunct="1"/>
            <a:endParaRPr lang="en-US" altLang="zh-TW" sz="1875" dirty="0">
              <a:ea typeface="PMingLiU" pitchFamily="18" charset="-120"/>
            </a:endParaRPr>
          </a:p>
          <a:p>
            <a:pPr lvl="1" eaLnBrk="1" hangingPunct="1"/>
            <a:r>
              <a:rPr lang="en-US" altLang="zh-TW" sz="1875" dirty="0">
                <a:ea typeface="PMingLiU" pitchFamily="18" charset="-120"/>
              </a:rPr>
              <a:t>For 16X16, we have 256 threads per Block. Since each SM can take up to 1536 threads, it can take up to 6 Blocks and achieve full capacity unless other resource considerations overrule.</a:t>
            </a:r>
          </a:p>
          <a:p>
            <a:pPr lvl="1" eaLnBrk="1" hangingPunct="1"/>
            <a:endParaRPr lang="en-US" altLang="zh-TW" sz="1875" dirty="0">
              <a:ea typeface="PMingLiU" pitchFamily="18" charset="-120"/>
            </a:endParaRPr>
          </a:p>
          <a:p>
            <a:pPr lvl="1" eaLnBrk="1" hangingPunct="1"/>
            <a:r>
              <a:rPr lang="en-US" altLang="zh-TW" sz="1875" dirty="0">
                <a:ea typeface="PMingLiU" pitchFamily="18" charset="-120"/>
              </a:rPr>
              <a:t>For 32X32, we would have 1024 threads per Block. Only one block can fit into an SM for Fermi. Using only 2/3 of the thread capacity of an SM. 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5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5537">
        <p:fade/>
      </p:transition>
    </mc:Choice>
    <mc:Fallback xmlns="">
      <p:transition spd="med" advTm="1955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63395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281748" y="3550392"/>
            <a:ext cx="6286693" cy="461537"/>
          </a:xfrm>
        </p:spPr>
        <p:txBody>
          <a:bodyPr/>
          <a:lstStyle/>
          <a:p>
            <a:r>
              <a:rPr lang="en-US" dirty="0" smtClean="0"/>
              <a:t>The GPU Teaching Kit is licensed by NVIDIA and the University </a:t>
            </a:r>
            <a:r>
              <a:rPr lang="en-US" dirty="0"/>
              <a:t>of Illinois under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rgbClr val="92D050"/>
                </a:solidFill>
                <a:hlinkClick r:id="rId4"/>
              </a:rPr>
              <a:t>Creative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1813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866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25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973">
        <p:fade/>
      </p:transition>
    </mc:Choice>
    <mc:Fallback xmlns="">
      <p:transition spd="med" advTm="99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76B900"/>
                </a:solidFill>
                <a:ea typeface="PMingLiU" pitchFamily="18" charset="-12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learn how a CUDA kernel utilizes hardware execution resources</a:t>
            </a:r>
          </a:p>
          <a:p>
            <a:pPr lvl="1"/>
            <a:r>
              <a:rPr lang="en-US" dirty="0" smtClean="0"/>
              <a:t>Assigning thread blocks to execution resources</a:t>
            </a:r>
          </a:p>
          <a:p>
            <a:pPr lvl="1"/>
            <a:r>
              <a:rPr lang="en-US" dirty="0" smtClean="0"/>
              <a:t>Capacity constrains of execution resources</a:t>
            </a:r>
          </a:p>
          <a:p>
            <a:pPr lvl="1"/>
            <a:r>
              <a:rPr lang="en-US" dirty="0" smtClean="0"/>
              <a:t>Zero-overhead thread scheduling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76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339">
        <p:fade/>
      </p:transition>
    </mc:Choice>
    <mc:Fallback xmlns="">
      <p:transition spd="med" advTm="283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eaLnBrk="1" hangingPunct="1"/>
            <a:r>
              <a:rPr lang="en-US" altLang="zh-TW" dirty="0">
                <a:solidFill>
                  <a:srgbClr val="76B900"/>
                </a:solidFill>
                <a:ea typeface="PMingLiU" pitchFamily="18" charset="-120"/>
              </a:rPr>
              <a:t>Transparent Scalability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319878" y="3127697"/>
            <a:ext cx="6217920" cy="1676096"/>
          </a:xfrm>
        </p:spPr>
        <p:txBody>
          <a:bodyPr>
            <a:normAutofit/>
          </a:bodyPr>
          <a:lstStyle/>
          <a:p>
            <a:pPr marL="342900" indent="-342900"/>
            <a:r>
              <a:rPr lang="en-US" altLang="zh-TW" sz="1425" dirty="0">
                <a:ea typeface="PMingLiU" pitchFamily="18" charset="-120"/>
              </a:rPr>
              <a:t>Each block can execute in any order relative to others. </a:t>
            </a:r>
          </a:p>
          <a:p>
            <a:pPr marL="342900" indent="-342900"/>
            <a:r>
              <a:rPr lang="en-US" altLang="zh-TW" sz="1425" dirty="0">
                <a:ea typeface="PMingLiU" pitchFamily="18" charset="-120"/>
              </a:rPr>
              <a:t>Hardware is free to assign blocks to any processor at any time</a:t>
            </a:r>
          </a:p>
          <a:p>
            <a:pPr marL="731044" lvl="1" indent="-302419"/>
            <a:r>
              <a:rPr lang="en-US" altLang="zh-TW" sz="1425" dirty="0">
                <a:ea typeface="PMingLiU" pitchFamily="18" charset="-120"/>
              </a:rPr>
              <a:t>A kernel scales to any number of parallel processors</a:t>
            </a:r>
          </a:p>
        </p:txBody>
      </p:sp>
      <p:grpSp>
        <p:nvGrpSpPr>
          <p:cNvPr id="33796" name="Group 4"/>
          <p:cNvGrpSpPr>
            <a:grpSpLocks/>
          </p:cNvGrpSpPr>
          <p:nvPr/>
        </p:nvGrpSpPr>
        <p:grpSpPr bwMode="auto">
          <a:xfrm>
            <a:off x="171451" y="1156395"/>
            <a:ext cx="1393031" cy="1725215"/>
            <a:chOff x="542" y="1600"/>
            <a:chExt cx="1170" cy="1932"/>
          </a:xfrm>
        </p:grpSpPr>
        <p:grpSp>
          <p:nvGrpSpPr>
            <p:cNvPr id="33852" name="Group 5"/>
            <p:cNvGrpSpPr>
              <a:grpSpLocks/>
            </p:cNvGrpSpPr>
            <p:nvPr/>
          </p:nvGrpSpPr>
          <p:grpSpPr bwMode="auto">
            <a:xfrm>
              <a:off x="660" y="1600"/>
              <a:ext cx="1052" cy="468"/>
              <a:chOff x="660" y="1688"/>
              <a:chExt cx="1052" cy="468"/>
            </a:xfrm>
          </p:grpSpPr>
          <p:sp>
            <p:nvSpPr>
              <p:cNvPr id="33887" name="Text Box 6"/>
              <p:cNvSpPr txBox="1">
                <a:spLocks noChangeArrowheads="1"/>
              </p:cNvSpPr>
              <p:nvPr/>
            </p:nvSpPr>
            <p:spPr bwMode="auto">
              <a:xfrm>
                <a:off x="660" y="1688"/>
                <a:ext cx="1052" cy="468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eaLnBrk="1" hangingPunct="1"/>
                <a:r>
                  <a:rPr lang="en-US" altLang="zh-TW" sz="900" b="1">
                    <a:solidFill>
                      <a:schemeClr val="bg1"/>
                    </a:solidFill>
                    <a:latin typeface="Arial" pitchFamily="34" charset="0"/>
                    <a:ea typeface="PMingLiU" pitchFamily="18" charset="-120"/>
                  </a:rPr>
                  <a:t>Device</a:t>
                </a:r>
              </a:p>
            </p:txBody>
          </p:sp>
          <p:sp>
            <p:nvSpPr>
              <p:cNvPr id="33888" name="Text Box 7"/>
              <p:cNvSpPr txBox="1">
                <a:spLocks noChangeArrowheads="1"/>
              </p:cNvSpPr>
              <p:nvPr/>
            </p:nvSpPr>
            <p:spPr bwMode="auto">
              <a:xfrm>
                <a:off x="727" y="1901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  <p:sp>
            <p:nvSpPr>
              <p:cNvPr id="33889" name="Text Box 8"/>
              <p:cNvSpPr txBox="1">
                <a:spLocks noChangeArrowheads="1"/>
              </p:cNvSpPr>
              <p:nvPr/>
            </p:nvSpPr>
            <p:spPr bwMode="auto">
              <a:xfrm>
                <a:off x="1212" y="1901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</p:grpSp>
        <p:grpSp>
          <p:nvGrpSpPr>
            <p:cNvPr id="33853" name="Group 9"/>
            <p:cNvGrpSpPr>
              <a:grpSpLocks/>
            </p:cNvGrpSpPr>
            <p:nvPr/>
          </p:nvGrpSpPr>
          <p:grpSpPr bwMode="auto">
            <a:xfrm>
              <a:off x="542" y="2241"/>
              <a:ext cx="1162" cy="1291"/>
              <a:chOff x="542" y="2321"/>
              <a:chExt cx="1162" cy="1291"/>
            </a:xfrm>
          </p:grpSpPr>
          <p:sp>
            <p:nvSpPr>
              <p:cNvPr id="33854" name="Line 10"/>
              <p:cNvSpPr>
                <a:spLocks noChangeShapeType="1"/>
              </p:cNvSpPr>
              <p:nvPr/>
            </p:nvSpPr>
            <p:spPr bwMode="auto">
              <a:xfrm>
                <a:off x="542" y="2321"/>
                <a:ext cx="1" cy="1283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grpSp>
            <p:nvGrpSpPr>
              <p:cNvPr id="33855" name="Group 11"/>
              <p:cNvGrpSpPr>
                <a:grpSpLocks/>
              </p:cNvGrpSpPr>
              <p:nvPr/>
            </p:nvGrpSpPr>
            <p:grpSpPr bwMode="auto">
              <a:xfrm>
                <a:off x="683" y="2321"/>
                <a:ext cx="1021" cy="291"/>
                <a:chOff x="1843" y="2745"/>
                <a:chExt cx="1021" cy="291"/>
              </a:xfrm>
            </p:grpSpPr>
            <p:sp>
              <p:nvSpPr>
                <p:cNvPr id="33880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1843" y="2745"/>
                  <a:ext cx="1021" cy="291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eaLnBrk="1" hangingPunct="1"/>
                  <a:endParaRPr lang="zh-TW" altLang="en-US" sz="900" b="1">
                    <a:solidFill>
                      <a:schemeClr val="bg1"/>
                    </a:solidFill>
                    <a:latin typeface="Arial" pitchFamily="34" charset="0"/>
                    <a:ea typeface="PMingLiU" pitchFamily="18" charset="-120"/>
                  </a:endParaRPr>
                </a:p>
              </p:txBody>
            </p:sp>
            <p:grpSp>
              <p:nvGrpSpPr>
                <p:cNvPr id="33881" name="Group 13"/>
                <p:cNvGrpSpPr>
                  <a:grpSpLocks/>
                </p:cNvGrpSpPr>
                <p:nvPr/>
              </p:nvGrpSpPr>
              <p:grpSpPr bwMode="auto">
                <a:xfrm>
                  <a:off x="1879" y="2781"/>
                  <a:ext cx="461" cy="230"/>
                  <a:chOff x="3775" y="2037"/>
                  <a:chExt cx="461" cy="230"/>
                </a:xfrm>
              </p:grpSpPr>
              <p:sp>
                <p:nvSpPr>
                  <p:cNvPr id="33885" name="Text Box 1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75" y="2037"/>
                    <a:ext cx="461" cy="230"/>
                  </a:xfrm>
                  <a:prstGeom prst="rect">
                    <a:avLst/>
                  </a:prstGeom>
                  <a:solidFill>
                    <a:srgbClr val="FFCC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endParaRPr lang="zh-TW" altLang="en-US" sz="1350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endParaRPr>
                  </a:p>
                </p:txBody>
              </p:sp>
              <p:sp>
                <p:nvSpPr>
                  <p:cNvPr id="33886" name="Text Box 1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804" y="2066"/>
                    <a:ext cx="403" cy="173"/>
                  </a:xfrm>
                  <a:prstGeom prst="rect">
                    <a:avLst/>
                  </a:prstGeom>
                  <a:solidFill>
                    <a:srgbClr val="FF99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r>
                      <a:rPr lang="en-US" altLang="zh-TW" sz="900" b="1">
                        <a:solidFill>
                          <a:srgbClr val="003300"/>
                        </a:solidFill>
                        <a:latin typeface="Arial" pitchFamily="34" charset="0"/>
                        <a:ea typeface="PMingLiU" pitchFamily="18" charset="-120"/>
                      </a:rPr>
                      <a:t>Block 0</a:t>
                    </a:r>
                  </a:p>
                </p:txBody>
              </p:sp>
            </p:grpSp>
            <p:grpSp>
              <p:nvGrpSpPr>
                <p:cNvPr id="33882" name="Group 16"/>
                <p:cNvGrpSpPr>
                  <a:grpSpLocks/>
                </p:cNvGrpSpPr>
                <p:nvPr/>
              </p:nvGrpSpPr>
              <p:grpSpPr bwMode="auto">
                <a:xfrm>
                  <a:off x="2364" y="2781"/>
                  <a:ext cx="461" cy="230"/>
                  <a:chOff x="3775" y="2037"/>
                  <a:chExt cx="461" cy="230"/>
                </a:xfrm>
              </p:grpSpPr>
              <p:sp>
                <p:nvSpPr>
                  <p:cNvPr id="33883" name="Text Box 1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75" y="2037"/>
                    <a:ext cx="461" cy="230"/>
                  </a:xfrm>
                  <a:prstGeom prst="rect">
                    <a:avLst/>
                  </a:prstGeom>
                  <a:solidFill>
                    <a:srgbClr val="FFCC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endParaRPr lang="zh-TW" altLang="en-US" sz="1350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endParaRPr>
                  </a:p>
                </p:txBody>
              </p:sp>
              <p:sp>
                <p:nvSpPr>
                  <p:cNvPr id="33884" name="Text Box 1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804" y="2066"/>
                    <a:ext cx="403" cy="173"/>
                  </a:xfrm>
                  <a:prstGeom prst="rect">
                    <a:avLst/>
                  </a:prstGeom>
                  <a:solidFill>
                    <a:srgbClr val="FF99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r>
                      <a:rPr lang="en-US" altLang="zh-TW" sz="900" b="1">
                        <a:solidFill>
                          <a:srgbClr val="003300"/>
                        </a:solidFill>
                        <a:latin typeface="Arial" pitchFamily="34" charset="0"/>
                        <a:ea typeface="PMingLiU" pitchFamily="18" charset="-120"/>
                      </a:rPr>
                      <a:t>Block 1</a:t>
                    </a:r>
                  </a:p>
                </p:txBody>
              </p:sp>
            </p:grpSp>
          </p:grpSp>
          <p:grpSp>
            <p:nvGrpSpPr>
              <p:cNvPr id="33856" name="Group 19"/>
              <p:cNvGrpSpPr>
                <a:grpSpLocks/>
              </p:cNvGrpSpPr>
              <p:nvPr/>
            </p:nvGrpSpPr>
            <p:grpSpPr bwMode="auto">
              <a:xfrm>
                <a:off x="683" y="2654"/>
                <a:ext cx="1021" cy="291"/>
                <a:chOff x="1843" y="2745"/>
                <a:chExt cx="1021" cy="291"/>
              </a:xfrm>
            </p:grpSpPr>
            <p:sp>
              <p:nvSpPr>
                <p:cNvPr id="33873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1843" y="2745"/>
                  <a:ext cx="1021" cy="291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eaLnBrk="1" hangingPunct="1"/>
                  <a:endParaRPr lang="zh-TW" altLang="en-US" sz="900" b="1">
                    <a:solidFill>
                      <a:schemeClr val="bg1"/>
                    </a:solidFill>
                    <a:latin typeface="Arial" pitchFamily="34" charset="0"/>
                    <a:ea typeface="PMingLiU" pitchFamily="18" charset="-120"/>
                  </a:endParaRPr>
                </a:p>
              </p:txBody>
            </p:sp>
            <p:grpSp>
              <p:nvGrpSpPr>
                <p:cNvPr id="33874" name="Group 21"/>
                <p:cNvGrpSpPr>
                  <a:grpSpLocks/>
                </p:cNvGrpSpPr>
                <p:nvPr/>
              </p:nvGrpSpPr>
              <p:grpSpPr bwMode="auto">
                <a:xfrm>
                  <a:off x="1879" y="2781"/>
                  <a:ext cx="461" cy="230"/>
                  <a:chOff x="3775" y="2037"/>
                  <a:chExt cx="461" cy="230"/>
                </a:xfrm>
              </p:grpSpPr>
              <p:sp>
                <p:nvSpPr>
                  <p:cNvPr id="33878" name="Text Box 2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75" y="2037"/>
                    <a:ext cx="461" cy="230"/>
                  </a:xfrm>
                  <a:prstGeom prst="rect">
                    <a:avLst/>
                  </a:prstGeom>
                  <a:solidFill>
                    <a:srgbClr val="FFCC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endParaRPr lang="zh-TW" altLang="en-US" sz="1350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endParaRPr>
                  </a:p>
                </p:txBody>
              </p:sp>
              <p:sp>
                <p:nvSpPr>
                  <p:cNvPr id="33879" name="Text Box 2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804" y="2066"/>
                    <a:ext cx="403" cy="173"/>
                  </a:xfrm>
                  <a:prstGeom prst="rect">
                    <a:avLst/>
                  </a:prstGeom>
                  <a:solidFill>
                    <a:srgbClr val="FF99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r>
                      <a:rPr lang="en-US" altLang="zh-TW" sz="900" b="1">
                        <a:solidFill>
                          <a:srgbClr val="003300"/>
                        </a:solidFill>
                        <a:latin typeface="Arial" pitchFamily="34" charset="0"/>
                        <a:ea typeface="PMingLiU" pitchFamily="18" charset="-120"/>
                      </a:rPr>
                      <a:t>Block 2</a:t>
                    </a:r>
                  </a:p>
                </p:txBody>
              </p:sp>
            </p:grpSp>
            <p:grpSp>
              <p:nvGrpSpPr>
                <p:cNvPr id="33875" name="Group 24"/>
                <p:cNvGrpSpPr>
                  <a:grpSpLocks/>
                </p:cNvGrpSpPr>
                <p:nvPr/>
              </p:nvGrpSpPr>
              <p:grpSpPr bwMode="auto">
                <a:xfrm>
                  <a:off x="2364" y="2781"/>
                  <a:ext cx="461" cy="230"/>
                  <a:chOff x="3775" y="2037"/>
                  <a:chExt cx="461" cy="230"/>
                </a:xfrm>
              </p:grpSpPr>
              <p:sp>
                <p:nvSpPr>
                  <p:cNvPr id="33876" name="Text Box 2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75" y="2037"/>
                    <a:ext cx="461" cy="230"/>
                  </a:xfrm>
                  <a:prstGeom prst="rect">
                    <a:avLst/>
                  </a:prstGeom>
                  <a:solidFill>
                    <a:srgbClr val="FFCC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endParaRPr lang="zh-TW" altLang="en-US" sz="1350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endParaRPr>
                  </a:p>
                </p:txBody>
              </p:sp>
              <p:sp>
                <p:nvSpPr>
                  <p:cNvPr id="33877" name="Text Box 2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804" y="2066"/>
                    <a:ext cx="403" cy="173"/>
                  </a:xfrm>
                  <a:prstGeom prst="rect">
                    <a:avLst/>
                  </a:prstGeom>
                  <a:solidFill>
                    <a:srgbClr val="FF99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r>
                      <a:rPr lang="en-US" altLang="zh-TW" sz="900" b="1">
                        <a:solidFill>
                          <a:srgbClr val="003300"/>
                        </a:solidFill>
                        <a:latin typeface="Arial" pitchFamily="34" charset="0"/>
                        <a:ea typeface="PMingLiU" pitchFamily="18" charset="-120"/>
                      </a:rPr>
                      <a:t>Block 3</a:t>
                    </a:r>
                  </a:p>
                </p:txBody>
              </p:sp>
            </p:grpSp>
          </p:grpSp>
          <p:grpSp>
            <p:nvGrpSpPr>
              <p:cNvPr id="33857" name="Group 27"/>
              <p:cNvGrpSpPr>
                <a:grpSpLocks/>
              </p:cNvGrpSpPr>
              <p:nvPr/>
            </p:nvGrpSpPr>
            <p:grpSpPr bwMode="auto">
              <a:xfrm>
                <a:off x="683" y="2987"/>
                <a:ext cx="1021" cy="291"/>
                <a:chOff x="1843" y="2745"/>
                <a:chExt cx="1021" cy="291"/>
              </a:xfrm>
            </p:grpSpPr>
            <p:sp>
              <p:nvSpPr>
                <p:cNvPr id="33866" name="Text Box 28"/>
                <p:cNvSpPr txBox="1">
                  <a:spLocks noChangeArrowheads="1"/>
                </p:cNvSpPr>
                <p:nvPr/>
              </p:nvSpPr>
              <p:spPr bwMode="auto">
                <a:xfrm>
                  <a:off x="1843" y="2745"/>
                  <a:ext cx="1021" cy="291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eaLnBrk="1" hangingPunct="1"/>
                  <a:endParaRPr lang="zh-TW" altLang="en-US" sz="900" b="1">
                    <a:solidFill>
                      <a:schemeClr val="bg1"/>
                    </a:solidFill>
                    <a:latin typeface="Arial" pitchFamily="34" charset="0"/>
                    <a:ea typeface="PMingLiU" pitchFamily="18" charset="-120"/>
                  </a:endParaRPr>
                </a:p>
              </p:txBody>
            </p:sp>
            <p:grpSp>
              <p:nvGrpSpPr>
                <p:cNvPr id="33867" name="Group 29"/>
                <p:cNvGrpSpPr>
                  <a:grpSpLocks/>
                </p:cNvGrpSpPr>
                <p:nvPr/>
              </p:nvGrpSpPr>
              <p:grpSpPr bwMode="auto">
                <a:xfrm>
                  <a:off x="1879" y="2781"/>
                  <a:ext cx="461" cy="230"/>
                  <a:chOff x="3775" y="2037"/>
                  <a:chExt cx="461" cy="230"/>
                </a:xfrm>
              </p:grpSpPr>
              <p:sp>
                <p:nvSpPr>
                  <p:cNvPr id="33871" name="Text Box 30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75" y="2037"/>
                    <a:ext cx="461" cy="230"/>
                  </a:xfrm>
                  <a:prstGeom prst="rect">
                    <a:avLst/>
                  </a:prstGeom>
                  <a:solidFill>
                    <a:srgbClr val="FFCC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endParaRPr lang="zh-TW" altLang="en-US" sz="1350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endParaRPr>
                  </a:p>
                </p:txBody>
              </p:sp>
              <p:sp>
                <p:nvSpPr>
                  <p:cNvPr id="33872" name="Text Box 31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804" y="2066"/>
                    <a:ext cx="403" cy="173"/>
                  </a:xfrm>
                  <a:prstGeom prst="rect">
                    <a:avLst/>
                  </a:prstGeom>
                  <a:solidFill>
                    <a:srgbClr val="FF99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r>
                      <a:rPr lang="en-US" altLang="zh-TW" sz="900" b="1">
                        <a:solidFill>
                          <a:srgbClr val="003300"/>
                        </a:solidFill>
                        <a:latin typeface="Arial" pitchFamily="34" charset="0"/>
                        <a:ea typeface="PMingLiU" pitchFamily="18" charset="-120"/>
                      </a:rPr>
                      <a:t>Block 4</a:t>
                    </a:r>
                  </a:p>
                </p:txBody>
              </p:sp>
            </p:grpSp>
            <p:grpSp>
              <p:nvGrpSpPr>
                <p:cNvPr id="33868" name="Group 32"/>
                <p:cNvGrpSpPr>
                  <a:grpSpLocks/>
                </p:cNvGrpSpPr>
                <p:nvPr/>
              </p:nvGrpSpPr>
              <p:grpSpPr bwMode="auto">
                <a:xfrm>
                  <a:off x="2364" y="2781"/>
                  <a:ext cx="461" cy="230"/>
                  <a:chOff x="3775" y="2037"/>
                  <a:chExt cx="461" cy="230"/>
                </a:xfrm>
              </p:grpSpPr>
              <p:sp>
                <p:nvSpPr>
                  <p:cNvPr id="33869" name="Text Box 3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75" y="2037"/>
                    <a:ext cx="461" cy="230"/>
                  </a:xfrm>
                  <a:prstGeom prst="rect">
                    <a:avLst/>
                  </a:prstGeom>
                  <a:solidFill>
                    <a:srgbClr val="FFCC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endParaRPr lang="zh-TW" altLang="en-US" sz="1350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endParaRPr>
                  </a:p>
                </p:txBody>
              </p:sp>
              <p:sp>
                <p:nvSpPr>
                  <p:cNvPr id="33870" name="Text Box 3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804" y="2066"/>
                    <a:ext cx="403" cy="173"/>
                  </a:xfrm>
                  <a:prstGeom prst="rect">
                    <a:avLst/>
                  </a:prstGeom>
                  <a:solidFill>
                    <a:srgbClr val="FF99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r>
                      <a:rPr lang="en-US" altLang="zh-TW" sz="900" b="1">
                        <a:solidFill>
                          <a:srgbClr val="003300"/>
                        </a:solidFill>
                        <a:latin typeface="Arial" pitchFamily="34" charset="0"/>
                        <a:ea typeface="PMingLiU" pitchFamily="18" charset="-120"/>
                      </a:rPr>
                      <a:t>Block 5</a:t>
                    </a:r>
                  </a:p>
                </p:txBody>
              </p:sp>
            </p:grpSp>
          </p:grpSp>
          <p:grpSp>
            <p:nvGrpSpPr>
              <p:cNvPr id="33858" name="Group 35"/>
              <p:cNvGrpSpPr>
                <a:grpSpLocks/>
              </p:cNvGrpSpPr>
              <p:nvPr/>
            </p:nvGrpSpPr>
            <p:grpSpPr bwMode="auto">
              <a:xfrm>
                <a:off x="683" y="3321"/>
                <a:ext cx="1021" cy="291"/>
                <a:chOff x="1843" y="2745"/>
                <a:chExt cx="1021" cy="291"/>
              </a:xfrm>
            </p:grpSpPr>
            <p:sp>
              <p:nvSpPr>
                <p:cNvPr id="33859" name="Text Box 36"/>
                <p:cNvSpPr txBox="1">
                  <a:spLocks noChangeArrowheads="1"/>
                </p:cNvSpPr>
                <p:nvPr/>
              </p:nvSpPr>
              <p:spPr bwMode="auto">
                <a:xfrm>
                  <a:off x="1843" y="2745"/>
                  <a:ext cx="1021" cy="291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eaLnBrk="1" hangingPunct="1"/>
                  <a:endParaRPr lang="zh-TW" altLang="en-US" sz="900" b="1">
                    <a:solidFill>
                      <a:schemeClr val="bg1"/>
                    </a:solidFill>
                    <a:latin typeface="Arial" pitchFamily="34" charset="0"/>
                    <a:ea typeface="PMingLiU" pitchFamily="18" charset="-120"/>
                  </a:endParaRPr>
                </a:p>
              </p:txBody>
            </p:sp>
            <p:grpSp>
              <p:nvGrpSpPr>
                <p:cNvPr id="33860" name="Group 37"/>
                <p:cNvGrpSpPr>
                  <a:grpSpLocks/>
                </p:cNvGrpSpPr>
                <p:nvPr/>
              </p:nvGrpSpPr>
              <p:grpSpPr bwMode="auto">
                <a:xfrm>
                  <a:off x="1879" y="2781"/>
                  <a:ext cx="461" cy="230"/>
                  <a:chOff x="3775" y="2037"/>
                  <a:chExt cx="461" cy="230"/>
                </a:xfrm>
              </p:grpSpPr>
              <p:sp>
                <p:nvSpPr>
                  <p:cNvPr id="33864" name="Text Box 3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75" y="2037"/>
                    <a:ext cx="461" cy="230"/>
                  </a:xfrm>
                  <a:prstGeom prst="rect">
                    <a:avLst/>
                  </a:prstGeom>
                  <a:solidFill>
                    <a:srgbClr val="FFCC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endParaRPr lang="zh-TW" altLang="en-US" sz="1350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endParaRPr>
                  </a:p>
                </p:txBody>
              </p:sp>
              <p:sp>
                <p:nvSpPr>
                  <p:cNvPr id="33865" name="Text Box 3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804" y="2066"/>
                    <a:ext cx="403" cy="173"/>
                  </a:xfrm>
                  <a:prstGeom prst="rect">
                    <a:avLst/>
                  </a:prstGeom>
                  <a:solidFill>
                    <a:srgbClr val="FF99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r>
                      <a:rPr lang="en-US" altLang="zh-TW" sz="900" b="1">
                        <a:solidFill>
                          <a:srgbClr val="003300"/>
                        </a:solidFill>
                        <a:latin typeface="Arial" pitchFamily="34" charset="0"/>
                        <a:ea typeface="PMingLiU" pitchFamily="18" charset="-120"/>
                      </a:rPr>
                      <a:t>Block 6</a:t>
                    </a:r>
                  </a:p>
                </p:txBody>
              </p:sp>
            </p:grpSp>
            <p:grpSp>
              <p:nvGrpSpPr>
                <p:cNvPr id="33861" name="Group 40"/>
                <p:cNvGrpSpPr>
                  <a:grpSpLocks/>
                </p:cNvGrpSpPr>
                <p:nvPr/>
              </p:nvGrpSpPr>
              <p:grpSpPr bwMode="auto">
                <a:xfrm>
                  <a:off x="2364" y="2781"/>
                  <a:ext cx="461" cy="230"/>
                  <a:chOff x="3775" y="2037"/>
                  <a:chExt cx="461" cy="230"/>
                </a:xfrm>
              </p:grpSpPr>
              <p:sp>
                <p:nvSpPr>
                  <p:cNvPr id="33862" name="Text Box 41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75" y="2037"/>
                    <a:ext cx="461" cy="230"/>
                  </a:xfrm>
                  <a:prstGeom prst="rect">
                    <a:avLst/>
                  </a:prstGeom>
                  <a:solidFill>
                    <a:srgbClr val="FFCC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endParaRPr lang="zh-TW" altLang="en-US" sz="1350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endParaRPr>
                  </a:p>
                </p:txBody>
              </p:sp>
              <p:sp>
                <p:nvSpPr>
                  <p:cNvPr id="33863" name="Text Box 4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804" y="2066"/>
                    <a:ext cx="403" cy="173"/>
                  </a:xfrm>
                  <a:prstGeom prst="rect">
                    <a:avLst/>
                  </a:prstGeom>
                  <a:solidFill>
                    <a:srgbClr val="FF9900"/>
                  </a:solidFill>
                  <a:ln w="9525">
                    <a:solidFill>
                      <a:srgbClr val="969696"/>
                    </a:solidFill>
                    <a:miter lim="800000"/>
                    <a:headEnd/>
                    <a:tailEnd/>
                  </a:ln>
                </p:spPr>
                <p:txBody>
                  <a:bodyPr wrap="none"/>
                  <a:lstStyle>
                    <a:lvl1pPr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1pPr>
                    <a:lvl2pPr marL="742950" indent="-28575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2pPr>
                    <a:lvl3pPr marL="11430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3pPr>
                    <a:lvl4pPr marL="16002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4pPr>
                    <a:lvl5pPr marL="2057400" indent="-228600" eaLnBrk="0" hangingPunct="0"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>
                        <a:solidFill>
                          <a:schemeClr val="tx1"/>
                        </a:solidFill>
                        <a:latin typeface="Palatino" pitchFamily="18" charset="0"/>
                      </a:defRPr>
                    </a:lvl9pPr>
                  </a:lstStyle>
                  <a:p>
                    <a:pPr algn="ctr" eaLnBrk="1" hangingPunct="1"/>
                    <a:r>
                      <a:rPr lang="en-US" altLang="zh-TW" sz="900" b="1">
                        <a:solidFill>
                          <a:srgbClr val="003300"/>
                        </a:solidFill>
                        <a:latin typeface="Arial" pitchFamily="34" charset="0"/>
                        <a:ea typeface="PMingLiU" pitchFamily="18" charset="-120"/>
                      </a:rPr>
                      <a:t>Block 7</a:t>
                    </a:r>
                  </a:p>
                </p:txBody>
              </p:sp>
            </p:grpSp>
          </p:grpSp>
        </p:grpSp>
      </p:grpSp>
      <p:grpSp>
        <p:nvGrpSpPr>
          <p:cNvPr id="33797" name="Group 43"/>
          <p:cNvGrpSpPr>
            <a:grpSpLocks/>
          </p:cNvGrpSpPr>
          <p:nvPr/>
        </p:nvGrpSpPr>
        <p:grpSpPr bwMode="auto">
          <a:xfrm>
            <a:off x="2327672" y="1269801"/>
            <a:ext cx="1103709" cy="1067545"/>
            <a:chOff x="2233" y="1609"/>
            <a:chExt cx="927" cy="1059"/>
          </a:xfrm>
        </p:grpSpPr>
        <p:sp>
          <p:nvSpPr>
            <p:cNvPr id="33838" name="Text Box 44"/>
            <p:cNvSpPr txBox="1">
              <a:spLocks noChangeArrowheads="1"/>
            </p:cNvSpPr>
            <p:nvPr/>
          </p:nvSpPr>
          <p:spPr bwMode="auto">
            <a:xfrm>
              <a:off x="2233" y="1609"/>
              <a:ext cx="927" cy="1059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altLang="zh-TW" sz="900" b="1" dirty="0" smtClean="0">
                  <a:solidFill>
                    <a:schemeClr val="bg1"/>
                  </a:solidFill>
                  <a:latin typeface="Arial" pitchFamily="34" charset="0"/>
                  <a:ea typeface="PMingLiU" pitchFamily="18" charset="-120"/>
                </a:rPr>
                <a:t>Thread grid</a:t>
              </a:r>
              <a:endParaRPr lang="en-US" altLang="zh-TW" sz="900" b="1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</a:endParaRPr>
            </a:p>
          </p:txBody>
        </p:sp>
        <p:grpSp>
          <p:nvGrpSpPr>
            <p:cNvPr id="33839" name="Group 45"/>
            <p:cNvGrpSpPr>
              <a:grpSpLocks/>
            </p:cNvGrpSpPr>
            <p:nvPr/>
          </p:nvGrpSpPr>
          <p:grpSpPr bwMode="auto">
            <a:xfrm>
              <a:off x="2279" y="1809"/>
              <a:ext cx="835" cy="805"/>
              <a:chOff x="2353" y="1809"/>
              <a:chExt cx="835" cy="805"/>
            </a:xfrm>
          </p:grpSpPr>
          <p:grpSp>
            <p:nvGrpSpPr>
              <p:cNvPr id="33840" name="Group 46"/>
              <p:cNvGrpSpPr>
                <a:grpSpLocks/>
              </p:cNvGrpSpPr>
              <p:nvPr/>
            </p:nvGrpSpPr>
            <p:grpSpPr bwMode="auto">
              <a:xfrm>
                <a:off x="2353" y="1809"/>
                <a:ext cx="835" cy="173"/>
                <a:chOff x="2257" y="1809"/>
                <a:chExt cx="835" cy="173"/>
              </a:xfrm>
            </p:grpSpPr>
            <p:sp>
              <p:nvSpPr>
                <p:cNvPr id="33850" name="Text Box 47"/>
                <p:cNvSpPr txBox="1">
                  <a:spLocks noChangeArrowheads="1"/>
                </p:cNvSpPr>
                <p:nvPr/>
              </p:nvSpPr>
              <p:spPr bwMode="auto">
                <a:xfrm>
                  <a:off x="2257" y="1809"/>
                  <a:ext cx="403" cy="173"/>
                </a:xfrm>
                <a:prstGeom prst="rect">
                  <a:avLst/>
                </a:prstGeom>
                <a:solidFill>
                  <a:srgbClr val="FF9900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 wrap="none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zh-TW" sz="900" b="1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rPr>
                    <a:t>Block 0</a:t>
                  </a:r>
                </a:p>
              </p:txBody>
            </p:sp>
            <p:sp>
              <p:nvSpPr>
                <p:cNvPr id="33851" name="Text Box 48"/>
                <p:cNvSpPr txBox="1">
                  <a:spLocks noChangeArrowheads="1"/>
                </p:cNvSpPr>
                <p:nvPr/>
              </p:nvSpPr>
              <p:spPr bwMode="auto">
                <a:xfrm>
                  <a:off x="2689" y="1809"/>
                  <a:ext cx="403" cy="173"/>
                </a:xfrm>
                <a:prstGeom prst="rect">
                  <a:avLst/>
                </a:prstGeom>
                <a:solidFill>
                  <a:srgbClr val="FF9900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 wrap="none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zh-TW" sz="900" b="1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rPr>
                    <a:t>Block 1</a:t>
                  </a:r>
                </a:p>
              </p:txBody>
            </p:sp>
          </p:grpSp>
          <p:grpSp>
            <p:nvGrpSpPr>
              <p:cNvPr id="33841" name="Group 49"/>
              <p:cNvGrpSpPr>
                <a:grpSpLocks/>
              </p:cNvGrpSpPr>
              <p:nvPr/>
            </p:nvGrpSpPr>
            <p:grpSpPr bwMode="auto">
              <a:xfrm>
                <a:off x="2353" y="2019"/>
                <a:ext cx="835" cy="173"/>
                <a:chOff x="2257" y="1809"/>
                <a:chExt cx="835" cy="173"/>
              </a:xfrm>
            </p:grpSpPr>
            <p:sp>
              <p:nvSpPr>
                <p:cNvPr id="33848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2257" y="1809"/>
                  <a:ext cx="403" cy="173"/>
                </a:xfrm>
                <a:prstGeom prst="rect">
                  <a:avLst/>
                </a:prstGeom>
                <a:solidFill>
                  <a:srgbClr val="FF9900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 wrap="none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zh-TW" sz="900" b="1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rPr>
                    <a:t>Block 2</a:t>
                  </a:r>
                </a:p>
              </p:txBody>
            </p:sp>
            <p:sp>
              <p:nvSpPr>
                <p:cNvPr id="33849" name="Text Box 51"/>
                <p:cNvSpPr txBox="1">
                  <a:spLocks noChangeArrowheads="1"/>
                </p:cNvSpPr>
                <p:nvPr/>
              </p:nvSpPr>
              <p:spPr bwMode="auto">
                <a:xfrm>
                  <a:off x="2689" y="1809"/>
                  <a:ext cx="403" cy="173"/>
                </a:xfrm>
                <a:prstGeom prst="rect">
                  <a:avLst/>
                </a:prstGeom>
                <a:solidFill>
                  <a:srgbClr val="FF9900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 wrap="none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zh-TW" sz="900" b="1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rPr>
                    <a:t>Block 3</a:t>
                  </a:r>
                </a:p>
              </p:txBody>
            </p:sp>
          </p:grpSp>
          <p:grpSp>
            <p:nvGrpSpPr>
              <p:cNvPr id="33842" name="Group 52"/>
              <p:cNvGrpSpPr>
                <a:grpSpLocks/>
              </p:cNvGrpSpPr>
              <p:nvPr/>
            </p:nvGrpSpPr>
            <p:grpSpPr bwMode="auto">
              <a:xfrm>
                <a:off x="2353" y="2230"/>
                <a:ext cx="835" cy="173"/>
                <a:chOff x="2257" y="1809"/>
                <a:chExt cx="835" cy="173"/>
              </a:xfrm>
            </p:grpSpPr>
            <p:sp>
              <p:nvSpPr>
                <p:cNvPr id="33846" name="Text Box 53"/>
                <p:cNvSpPr txBox="1">
                  <a:spLocks noChangeArrowheads="1"/>
                </p:cNvSpPr>
                <p:nvPr/>
              </p:nvSpPr>
              <p:spPr bwMode="auto">
                <a:xfrm>
                  <a:off x="2257" y="1809"/>
                  <a:ext cx="403" cy="173"/>
                </a:xfrm>
                <a:prstGeom prst="rect">
                  <a:avLst/>
                </a:prstGeom>
                <a:solidFill>
                  <a:srgbClr val="FF9900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 wrap="none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zh-TW" sz="900" b="1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rPr>
                    <a:t>Block 4</a:t>
                  </a:r>
                </a:p>
              </p:txBody>
            </p:sp>
            <p:sp>
              <p:nvSpPr>
                <p:cNvPr id="33847" name="Text Box 54"/>
                <p:cNvSpPr txBox="1">
                  <a:spLocks noChangeArrowheads="1"/>
                </p:cNvSpPr>
                <p:nvPr/>
              </p:nvSpPr>
              <p:spPr bwMode="auto">
                <a:xfrm>
                  <a:off x="2689" y="1809"/>
                  <a:ext cx="403" cy="173"/>
                </a:xfrm>
                <a:prstGeom prst="rect">
                  <a:avLst/>
                </a:prstGeom>
                <a:solidFill>
                  <a:srgbClr val="FF9900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 wrap="none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zh-TW" sz="900" b="1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rPr>
                    <a:t>Block 5</a:t>
                  </a:r>
                </a:p>
              </p:txBody>
            </p:sp>
          </p:grpSp>
          <p:grpSp>
            <p:nvGrpSpPr>
              <p:cNvPr id="33843" name="Group 55"/>
              <p:cNvGrpSpPr>
                <a:grpSpLocks/>
              </p:cNvGrpSpPr>
              <p:nvPr/>
            </p:nvGrpSpPr>
            <p:grpSpPr bwMode="auto">
              <a:xfrm>
                <a:off x="2353" y="2441"/>
                <a:ext cx="835" cy="173"/>
                <a:chOff x="2257" y="1809"/>
                <a:chExt cx="835" cy="173"/>
              </a:xfrm>
            </p:grpSpPr>
            <p:sp>
              <p:nvSpPr>
                <p:cNvPr id="33844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2257" y="1809"/>
                  <a:ext cx="403" cy="173"/>
                </a:xfrm>
                <a:prstGeom prst="rect">
                  <a:avLst/>
                </a:prstGeom>
                <a:solidFill>
                  <a:srgbClr val="FF9900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 wrap="none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zh-TW" sz="900" b="1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rPr>
                    <a:t>Block 6</a:t>
                  </a:r>
                </a:p>
              </p:txBody>
            </p:sp>
            <p:sp>
              <p:nvSpPr>
                <p:cNvPr id="33845" name="Text Box 57"/>
                <p:cNvSpPr txBox="1">
                  <a:spLocks noChangeArrowheads="1"/>
                </p:cNvSpPr>
                <p:nvPr/>
              </p:nvSpPr>
              <p:spPr bwMode="auto">
                <a:xfrm>
                  <a:off x="2689" y="1809"/>
                  <a:ext cx="403" cy="173"/>
                </a:xfrm>
                <a:prstGeom prst="rect">
                  <a:avLst/>
                </a:prstGeom>
                <a:solidFill>
                  <a:srgbClr val="FF9900"/>
                </a:solidFill>
                <a:ln w="9525">
                  <a:solidFill>
                    <a:srgbClr val="969696"/>
                  </a:solidFill>
                  <a:miter lim="800000"/>
                  <a:headEnd/>
                  <a:tailEnd/>
                </a:ln>
              </p:spPr>
              <p:txBody>
                <a:bodyPr wrap="none"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Palatino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zh-TW" sz="900" b="1">
                      <a:solidFill>
                        <a:srgbClr val="003300"/>
                      </a:solidFill>
                      <a:latin typeface="Arial" pitchFamily="34" charset="0"/>
                      <a:ea typeface="PMingLiU" pitchFamily="18" charset="-120"/>
                    </a:rPr>
                    <a:t>Block 7</a:t>
                  </a:r>
                </a:p>
              </p:txBody>
            </p:sp>
          </p:grpSp>
        </p:grpSp>
      </p:grpSp>
      <p:grpSp>
        <p:nvGrpSpPr>
          <p:cNvPr id="33798" name="Group 59"/>
          <p:cNvGrpSpPr>
            <a:grpSpLocks/>
          </p:cNvGrpSpPr>
          <p:nvPr/>
        </p:nvGrpSpPr>
        <p:grpSpPr bwMode="auto">
          <a:xfrm>
            <a:off x="4204095" y="1047750"/>
            <a:ext cx="2358628" cy="483245"/>
            <a:chOff x="3643" y="1817"/>
            <a:chExt cx="1981" cy="419"/>
          </a:xfrm>
        </p:grpSpPr>
        <p:sp>
          <p:nvSpPr>
            <p:cNvPr id="33833" name="Text Box 60"/>
            <p:cNvSpPr txBox="1">
              <a:spLocks noChangeArrowheads="1"/>
            </p:cNvSpPr>
            <p:nvPr/>
          </p:nvSpPr>
          <p:spPr bwMode="auto">
            <a:xfrm>
              <a:off x="3643" y="1817"/>
              <a:ext cx="1981" cy="419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altLang="zh-TW" sz="900" b="1">
                  <a:solidFill>
                    <a:schemeClr val="bg1"/>
                  </a:solidFill>
                  <a:latin typeface="Arial" pitchFamily="34" charset="0"/>
                  <a:ea typeface="PMingLiU" pitchFamily="18" charset="-120"/>
                </a:rPr>
                <a:t>Device</a:t>
              </a:r>
            </a:p>
          </p:txBody>
        </p:sp>
        <p:sp>
          <p:nvSpPr>
            <p:cNvPr id="33834" name="Text Box 61"/>
            <p:cNvSpPr txBox="1">
              <a:spLocks noChangeArrowheads="1"/>
            </p:cNvSpPr>
            <p:nvPr/>
          </p:nvSpPr>
          <p:spPr bwMode="auto">
            <a:xfrm>
              <a:off x="3679" y="1981"/>
              <a:ext cx="461" cy="230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/>
              <a:endParaRPr lang="zh-TW" altLang="en-US" sz="1350">
                <a:solidFill>
                  <a:srgbClr val="003300"/>
                </a:solidFill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33835" name="Text Box 62"/>
            <p:cNvSpPr txBox="1">
              <a:spLocks noChangeArrowheads="1"/>
            </p:cNvSpPr>
            <p:nvPr/>
          </p:nvSpPr>
          <p:spPr bwMode="auto">
            <a:xfrm>
              <a:off x="4164" y="1981"/>
              <a:ext cx="461" cy="230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/>
              <a:endParaRPr lang="zh-TW" altLang="en-US" sz="1350">
                <a:solidFill>
                  <a:srgbClr val="003300"/>
                </a:solidFill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33836" name="Text Box 63"/>
            <p:cNvSpPr txBox="1">
              <a:spLocks noChangeArrowheads="1"/>
            </p:cNvSpPr>
            <p:nvPr/>
          </p:nvSpPr>
          <p:spPr bwMode="auto">
            <a:xfrm>
              <a:off x="4649" y="1981"/>
              <a:ext cx="461" cy="230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/>
              <a:endParaRPr lang="zh-TW" altLang="en-US" sz="1350">
                <a:solidFill>
                  <a:srgbClr val="003300"/>
                </a:solidFill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33837" name="Text Box 64"/>
            <p:cNvSpPr txBox="1">
              <a:spLocks noChangeArrowheads="1"/>
            </p:cNvSpPr>
            <p:nvPr/>
          </p:nvSpPr>
          <p:spPr bwMode="auto">
            <a:xfrm>
              <a:off x="5135" y="1981"/>
              <a:ext cx="461" cy="230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/>
              <a:endParaRPr lang="zh-TW" altLang="en-US" sz="1350">
                <a:solidFill>
                  <a:srgbClr val="003300"/>
                </a:solidFill>
                <a:latin typeface="Arial" pitchFamily="34" charset="0"/>
                <a:ea typeface="PMingLiU" pitchFamily="18" charset="-120"/>
              </a:endParaRPr>
            </a:p>
          </p:txBody>
        </p:sp>
      </p:grpSp>
      <p:grpSp>
        <p:nvGrpSpPr>
          <p:cNvPr id="33799" name="Group 65"/>
          <p:cNvGrpSpPr>
            <a:grpSpLocks/>
          </p:cNvGrpSpPr>
          <p:nvPr/>
        </p:nvGrpSpPr>
        <p:grpSpPr bwMode="auto">
          <a:xfrm>
            <a:off x="4204095" y="1685479"/>
            <a:ext cx="2358628" cy="259854"/>
            <a:chOff x="3659" y="2649"/>
            <a:chExt cx="1981" cy="291"/>
          </a:xfrm>
        </p:grpSpPr>
        <p:sp>
          <p:nvSpPr>
            <p:cNvPr id="33820" name="Text Box 66"/>
            <p:cNvSpPr txBox="1">
              <a:spLocks noChangeArrowheads="1"/>
            </p:cNvSpPr>
            <p:nvPr/>
          </p:nvSpPr>
          <p:spPr bwMode="auto">
            <a:xfrm>
              <a:off x="3659" y="2649"/>
              <a:ext cx="1981" cy="291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endParaRPr lang="zh-TW" altLang="en-US" sz="900" b="1">
                <a:solidFill>
                  <a:schemeClr val="bg1"/>
                </a:solidFill>
                <a:latin typeface="Arial" pitchFamily="34" charset="0"/>
                <a:ea typeface="PMingLiU" pitchFamily="18" charset="-120"/>
              </a:endParaRPr>
            </a:p>
          </p:txBody>
        </p:sp>
        <p:grpSp>
          <p:nvGrpSpPr>
            <p:cNvPr id="33821" name="Group 67"/>
            <p:cNvGrpSpPr>
              <a:grpSpLocks/>
            </p:cNvGrpSpPr>
            <p:nvPr/>
          </p:nvGrpSpPr>
          <p:grpSpPr bwMode="auto">
            <a:xfrm>
              <a:off x="3695" y="2685"/>
              <a:ext cx="461" cy="230"/>
              <a:chOff x="3775" y="2037"/>
              <a:chExt cx="461" cy="230"/>
            </a:xfrm>
          </p:grpSpPr>
          <p:sp>
            <p:nvSpPr>
              <p:cNvPr id="33831" name="Text Box 68"/>
              <p:cNvSpPr txBox="1">
                <a:spLocks noChangeArrowheads="1"/>
              </p:cNvSpPr>
              <p:nvPr/>
            </p:nvSpPr>
            <p:spPr bwMode="auto">
              <a:xfrm>
                <a:off x="3775" y="2037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  <p:sp>
            <p:nvSpPr>
              <p:cNvPr id="33832" name="Text Box 69"/>
              <p:cNvSpPr txBox="1">
                <a:spLocks noChangeArrowheads="1"/>
              </p:cNvSpPr>
              <p:nvPr/>
            </p:nvSpPr>
            <p:spPr bwMode="auto">
              <a:xfrm>
                <a:off x="3804" y="2066"/>
                <a:ext cx="403" cy="173"/>
              </a:xfrm>
              <a:prstGeom prst="rect">
                <a:avLst/>
              </a:prstGeom>
              <a:solidFill>
                <a:srgbClr val="FF99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r>
                  <a:rPr lang="en-US" altLang="zh-TW" sz="900" b="1">
                    <a:solidFill>
                      <a:srgbClr val="003300"/>
                    </a:solidFill>
                    <a:latin typeface="Arial" pitchFamily="34" charset="0"/>
                    <a:ea typeface="PMingLiU" pitchFamily="18" charset="-120"/>
                  </a:rPr>
                  <a:t>Block 0</a:t>
                </a:r>
              </a:p>
            </p:txBody>
          </p:sp>
        </p:grpSp>
        <p:grpSp>
          <p:nvGrpSpPr>
            <p:cNvPr id="33822" name="Group 70"/>
            <p:cNvGrpSpPr>
              <a:grpSpLocks/>
            </p:cNvGrpSpPr>
            <p:nvPr/>
          </p:nvGrpSpPr>
          <p:grpSpPr bwMode="auto">
            <a:xfrm>
              <a:off x="4180" y="2685"/>
              <a:ext cx="461" cy="230"/>
              <a:chOff x="3775" y="2037"/>
              <a:chExt cx="461" cy="230"/>
            </a:xfrm>
          </p:grpSpPr>
          <p:sp>
            <p:nvSpPr>
              <p:cNvPr id="33829" name="Text Box 71"/>
              <p:cNvSpPr txBox="1">
                <a:spLocks noChangeArrowheads="1"/>
              </p:cNvSpPr>
              <p:nvPr/>
            </p:nvSpPr>
            <p:spPr bwMode="auto">
              <a:xfrm>
                <a:off x="3775" y="2037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  <p:sp>
            <p:nvSpPr>
              <p:cNvPr id="33830" name="Text Box 72"/>
              <p:cNvSpPr txBox="1">
                <a:spLocks noChangeArrowheads="1"/>
              </p:cNvSpPr>
              <p:nvPr/>
            </p:nvSpPr>
            <p:spPr bwMode="auto">
              <a:xfrm>
                <a:off x="3804" y="2066"/>
                <a:ext cx="403" cy="173"/>
              </a:xfrm>
              <a:prstGeom prst="rect">
                <a:avLst/>
              </a:prstGeom>
              <a:solidFill>
                <a:srgbClr val="FF99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r>
                  <a:rPr lang="en-US" altLang="zh-TW" sz="900" b="1">
                    <a:solidFill>
                      <a:srgbClr val="003300"/>
                    </a:solidFill>
                    <a:latin typeface="Arial" pitchFamily="34" charset="0"/>
                    <a:ea typeface="PMingLiU" pitchFamily="18" charset="-120"/>
                  </a:rPr>
                  <a:t>Block 1</a:t>
                </a:r>
              </a:p>
            </p:txBody>
          </p:sp>
        </p:grpSp>
        <p:grpSp>
          <p:nvGrpSpPr>
            <p:cNvPr id="33823" name="Group 73"/>
            <p:cNvGrpSpPr>
              <a:grpSpLocks/>
            </p:cNvGrpSpPr>
            <p:nvPr/>
          </p:nvGrpSpPr>
          <p:grpSpPr bwMode="auto">
            <a:xfrm>
              <a:off x="4665" y="2685"/>
              <a:ext cx="461" cy="230"/>
              <a:chOff x="3775" y="2037"/>
              <a:chExt cx="461" cy="230"/>
            </a:xfrm>
          </p:grpSpPr>
          <p:sp>
            <p:nvSpPr>
              <p:cNvPr id="33827" name="Text Box 74"/>
              <p:cNvSpPr txBox="1">
                <a:spLocks noChangeArrowheads="1"/>
              </p:cNvSpPr>
              <p:nvPr/>
            </p:nvSpPr>
            <p:spPr bwMode="auto">
              <a:xfrm>
                <a:off x="3775" y="2037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  <p:sp>
            <p:nvSpPr>
              <p:cNvPr id="33828" name="Text Box 75"/>
              <p:cNvSpPr txBox="1">
                <a:spLocks noChangeArrowheads="1"/>
              </p:cNvSpPr>
              <p:nvPr/>
            </p:nvSpPr>
            <p:spPr bwMode="auto">
              <a:xfrm>
                <a:off x="3804" y="2066"/>
                <a:ext cx="403" cy="173"/>
              </a:xfrm>
              <a:prstGeom prst="rect">
                <a:avLst/>
              </a:prstGeom>
              <a:solidFill>
                <a:srgbClr val="FF99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r>
                  <a:rPr lang="en-US" altLang="zh-TW" sz="900" b="1">
                    <a:solidFill>
                      <a:srgbClr val="003300"/>
                    </a:solidFill>
                    <a:latin typeface="Arial" pitchFamily="34" charset="0"/>
                    <a:ea typeface="PMingLiU" pitchFamily="18" charset="-120"/>
                  </a:rPr>
                  <a:t>Block 2</a:t>
                </a:r>
              </a:p>
            </p:txBody>
          </p:sp>
        </p:grpSp>
        <p:grpSp>
          <p:nvGrpSpPr>
            <p:cNvPr id="33824" name="Group 76"/>
            <p:cNvGrpSpPr>
              <a:grpSpLocks/>
            </p:cNvGrpSpPr>
            <p:nvPr/>
          </p:nvGrpSpPr>
          <p:grpSpPr bwMode="auto">
            <a:xfrm>
              <a:off x="5151" y="2685"/>
              <a:ext cx="461" cy="230"/>
              <a:chOff x="3775" y="2037"/>
              <a:chExt cx="461" cy="230"/>
            </a:xfrm>
          </p:grpSpPr>
          <p:sp>
            <p:nvSpPr>
              <p:cNvPr id="33825" name="Text Box 77"/>
              <p:cNvSpPr txBox="1">
                <a:spLocks noChangeArrowheads="1"/>
              </p:cNvSpPr>
              <p:nvPr/>
            </p:nvSpPr>
            <p:spPr bwMode="auto">
              <a:xfrm>
                <a:off x="3775" y="2037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  <p:sp>
            <p:nvSpPr>
              <p:cNvPr id="33826" name="Text Box 78"/>
              <p:cNvSpPr txBox="1">
                <a:spLocks noChangeArrowheads="1"/>
              </p:cNvSpPr>
              <p:nvPr/>
            </p:nvSpPr>
            <p:spPr bwMode="auto">
              <a:xfrm>
                <a:off x="3804" y="2066"/>
                <a:ext cx="403" cy="173"/>
              </a:xfrm>
              <a:prstGeom prst="rect">
                <a:avLst/>
              </a:prstGeom>
              <a:solidFill>
                <a:srgbClr val="FF99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r>
                  <a:rPr lang="en-US" altLang="zh-TW" sz="900" b="1">
                    <a:solidFill>
                      <a:srgbClr val="003300"/>
                    </a:solidFill>
                    <a:latin typeface="Arial" pitchFamily="34" charset="0"/>
                    <a:ea typeface="PMingLiU" pitchFamily="18" charset="-120"/>
                  </a:rPr>
                  <a:t>Block 3</a:t>
                </a:r>
              </a:p>
            </p:txBody>
          </p:sp>
        </p:grpSp>
      </p:grpSp>
      <p:grpSp>
        <p:nvGrpSpPr>
          <p:cNvPr id="33800" name="Group 79"/>
          <p:cNvGrpSpPr>
            <a:grpSpLocks/>
          </p:cNvGrpSpPr>
          <p:nvPr/>
        </p:nvGrpSpPr>
        <p:grpSpPr bwMode="auto">
          <a:xfrm>
            <a:off x="4204095" y="1978373"/>
            <a:ext cx="2358628" cy="259854"/>
            <a:chOff x="3603" y="3225"/>
            <a:chExt cx="1981" cy="291"/>
          </a:xfrm>
        </p:grpSpPr>
        <p:sp>
          <p:nvSpPr>
            <p:cNvPr id="33807" name="Text Box 80"/>
            <p:cNvSpPr txBox="1">
              <a:spLocks noChangeArrowheads="1"/>
            </p:cNvSpPr>
            <p:nvPr/>
          </p:nvSpPr>
          <p:spPr bwMode="auto">
            <a:xfrm>
              <a:off x="3603" y="3225"/>
              <a:ext cx="1981" cy="291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endParaRPr lang="zh-TW" altLang="en-US" sz="900" b="1">
                <a:solidFill>
                  <a:schemeClr val="bg1"/>
                </a:solidFill>
                <a:latin typeface="Arial" pitchFamily="34" charset="0"/>
                <a:ea typeface="PMingLiU" pitchFamily="18" charset="-120"/>
              </a:endParaRPr>
            </a:p>
          </p:txBody>
        </p:sp>
        <p:grpSp>
          <p:nvGrpSpPr>
            <p:cNvPr id="33808" name="Group 81"/>
            <p:cNvGrpSpPr>
              <a:grpSpLocks/>
            </p:cNvGrpSpPr>
            <p:nvPr/>
          </p:nvGrpSpPr>
          <p:grpSpPr bwMode="auto">
            <a:xfrm>
              <a:off x="3639" y="3261"/>
              <a:ext cx="461" cy="230"/>
              <a:chOff x="3775" y="2037"/>
              <a:chExt cx="461" cy="230"/>
            </a:xfrm>
          </p:grpSpPr>
          <p:sp>
            <p:nvSpPr>
              <p:cNvPr id="33818" name="Text Box 82"/>
              <p:cNvSpPr txBox="1">
                <a:spLocks noChangeArrowheads="1"/>
              </p:cNvSpPr>
              <p:nvPr/>
            </p:nvSpPr>
            <p:spPr bwMode="auto">
              <a:xfrm>
                <a:off x="3775" y="2037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  <p:sp>
            <p:nvSpPr>
              <p:cNvPr id="33819" name="Text Box 83"/>
              <p:cNvSpPr txBox="1">
                <a:spLocks noChangeArrowheads="1"/>
              </p:cNvSpPr>
              <p:nvPr/>
            </p:nvSpPr>
            <p:spPr bwMode="auto">
              <a:xfrm>
                <a:off x="3804" y="2066"/>
                <a:ext cx="403" cy="173"/>
              </a:xfrm>
              <a:prstGeom prst="rect">
                <a:avLst/>
              </a:prstGeom>
              <a:solidFill>
                <a:srgbClr val="FF99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r>
                  <a:rPr lang="en-US" altLang="zh-TW" sz="900" b="1">
                    <a:solidFill>
                      <a:srgbClr val="003300"/>
                    </a:solidFill>
                    <a:latin typeface="Arial" pitchFamily="34" charset="0"/>
                    <a:ea typeface="PMingLiU" pitchFamily="18" charset="-120"/>
                  </a:rPr>
                  <a:t>Block 4</a:t>
                </a:r>
              </a:p>
            </p:txBody>
          </p:sp>
        </p:grpSp>
        <p:grpSp>
          <p:nvGrpSpPr>
            <p:cNvPr id="33809" name="Group 84"/>
            <p:cNvGrpSpPr>
              <a:grpSpLocks/>
            </p:cNvGrpSpPr>
            <p:nvPr/>
          </p:nvGrpSpPr>
          <p:grpSpPr bwMode="auto">
            <a:xfrm>
              <a:off x="4124" y="3261"/>
              <a:ext cx="461" cy="230"/>
              <a:chOff x="3775" y="2037"/>
              <a:chExt cx="461" cy="230"/>
            </a:xfrm>
          </p:grpSpPr>
          <p:sp>
            <p:nvSpPr>
              <p:cNvPr id="33816" name="Text Box 85"/>
              <p:cNvSpPr txBox="1">
                <a:spLocks noChangeArrowheads="1"/>
              </p:cNvSpPr>
              <p:nvPr/>
            </p:nvSpPr>
            <p:spPr bwMode="auto">
              <a:xfrm>
                <a:off x="3775" y="2037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  <p:sp>
            <p:nvSpPr>
              <p:cNvPr id="33817" name="Text Box 86"/>
              <p:cNvSpPr txBox="1">
                <a:spLocks noChangeArrowheads="1"/>
              </p:cNvSpPr>
              <p:nvPr/>
            </p:nvSpPr>
            <p:spPr bwMode="auto">
              <a:xfrm>
                <a:off x="3804" y="2066"/>
                <a:ext cx="403" cy="173"/>
              </a:xfrm>
              <a:prstGeom prst="rect">
                <a:avLst/>
              </a:prstGeom>
              <a:solidFill>
                <a:srgbClr val="FF99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r>
                  <a:rPr lang="en-US" altLang="zh-TW" sz="900" b="1">
                    <a:solidFill>
                      <a:srgbClr val="003300"/>
                    </a:solidFill>
                    <a:latin typeface="Arial" pitchFamily="34" charset="0"/>
                    <a:ea typeface="PMingLiU" pitchFamily="18" charset="-120"/>
                  </a:rPr>
                  <a:t>Block 5</a:t>
                </a:r>
              </a:p>
            </p:txBody>
          </p:sp>
        </p:grpSp>
        <p:grpSp>
          <p:nvGrpSpPr>
            <p:cNvPr id="33810" name="Group 87"/>
            <p:cNvGrpSpPr>
              <a:grpSpLocks/>
            </p:cNvGrpSpPr>
            <p:nvPr/>
          </p:nvGrpSpPr>
          <p:grpSpPr bwMode="auto">
            <a:xfrm>
              <a:off x="4609" y="3261"/>
              <a:ext cx="461" cy="230"/>
              <a:chOff x="3775" y="2037"/>
              <a:chExt cx="461" cy="230"/>
            </a:xfrm>
          </p:grpSpPr>
          <p:sp>
            <p:nvSpPr>
              <p:cNvPr id="33814" name="Text Box 88"/>
              <p:cNvSpPr txBox="1">
                <a:spLocks noChangeArrowheads="1"/>
              </p:cNvSpPr>
              <p:nvPr/>
            </p:nvSpPr>
            <p:spPr bwMode="auto">
              <a:xfrm>
                <a:off x="3775" y="2037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  <p:sp>
            <p:nvSpPr>
              <p:cNvPr id="33815" name="Text Box 89"/>
              <p:cNvSpPr txBox="1">
                <a:spLocks noChangeArrowheads="1"/>
              </p:cNvSpPr>
              <p:nvPr/>
            </p:nvSpPr>
            <p:spPr bwMode="auto">
              <a:xfrm>
                <a:off x="3804" y="2066"/>
                <a:ext cx="403" cy="173"/>
              </a:xfrm>
              <a:prstGeom prst="rect">
                <a:avLst/>
              </a:prstGeom>
              <a:solidFill>
                <a:srgbClr val="FF99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r>
                  <a:rPr lang="en-US" altLang="zh-TW" sz="900" b="1">
                    <a:solidFill>
                      <a:srgbClr val="003300"/>
                    </a:solidFill>
                    <a:latin typeface="Arial" pitchFamily="34" charset="0"/>
                    <a:ea typeface="PMingLiU" pitchFamily="18" charset="-120"/>
                  </a:rPr>
                  <a:t>Block 6</a:t>
                </a:r>
              </a:p>
            </p:txBody>
          </p:sp>
        </p:grpSp>
        <p:grpSp>
          <p:nvGrpSpPr>
            <p:cNvPr id="33811" name="Group 90"/>
            <p:cNvGrpSpPr>
              <a:grpSpLocks/>
            </p:cNvGrpSpPr>
            <p:nvPr/>
          </p:nvGrpSpPr>
          <p:grpSpPr bwMode="auto">
            <a:xfrm>
              <a:off x="5095" y="3261"/>
              <a:ext cx="461" cy="230"/>
              <a:chOff x="3775" y="2037"/>
              <a:chExt cx="461" cy="230"/>
            </a:xfrm>
          </p:grpSpPr>
          <p:sp>
            <p:nvSpPr>
              <p:cNvPr id="33812" name="Text Box 91"/>
              <p:cNvSpPr txBox="1">
                <a:spLocks noChangeArrowheads="1"/>
              </p:cNvSpPr>
              <p:nvPr/>
            </p:nvSpPr>
            <p:spPr bwMode="auto">
              <a:xfrm>
                <a:off x="3775" y="2037"/>
                <a:ext cx="461" cy="230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endParaRPr lang="zh-TW" altLang="en-US" sz="1350">
                  <a:solidFill>
                    <a:srgbClr val="003300"/>
                  </a:solidFill>
                  <a:latin typeface="Arial" pitchFamily="34" charset="0"/>
                  <a:ea typeface="PMingLiU" pitchFamily="18" charset="-120"/>
                </a:endParaRPr>
              </a:p>
            </p:txBody>
          </p:sp>
          <p:sp>
            <p:nvSpPr>
              <p:cNvPr id="33813" name="Text Box 92"/>
              <p:cNvSpPr txBox="1">
                <a:spLocks noChangeArrowheads="1"/>
              </p:cNvSpPr>
              <p:nvPr/>
            </p:nvSpPr>
            <p:spPr bwMode="auto">
              <a:xfrm>
                <a:off x="3804" y="2066"/>
                <a:ext cx="403" cy="173"/>
              </a:xfrm>
              <a:prstGeom prst="rect">
                <a:avLst/>
              </a:prstGeom>
              <a:solidFill>
                <a:srgbClr val="FF9900"/>
              </a:solidFill>
              <a:ln w="9525">
                <a:solidFill>
                  <a:srgbClr val="969696"/>
                </a:solidFill>
                <a:miter lim="800000"/>
                <a:headEnd/>
                <a:tailEnd/>
              </a:ln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Palatino" pitchFamily="18" charset="0"/>
                  </a:defRPr>
                </a:lvl9pPr>
              </a:lstStyle>
              <a:p>
                <a:pPr algn="ctr" eaLnBrk="1" hangingPunct="1"/>
                <a:r>
                  <a:rPr lang="en-US" altLang="zh-TW" sz="900" b="1">
                    <a:solidFill>
                      <a:srgbClr val="003300"/>
                    </a:solidFill>
                    <a:latin typeface="Arial" pitchFamily="34" charset="0"/>
                    <a:ea typeface="PMingLiU" pitchFamily="18" charset="-120"/>
                  </a:rPr>
                  <a:t>Block 7</a:t>
                </a:r>
              </a:p>
            </p:txBody>
          </p:sp>
        </p:grpSp>
      </p:grpSp>
      <p:sp>
        <p:nvSpPr>
          <p:cNvPr id="33801" name="Line 93"/>
          <p:cNvSpPr>
            <a:spLocks noChangeShapeType="1"/>
          </p:cNvSpPr>
          <p:nvPr/>
        </p:nvSpPr>
        <p:spPr bwMode="auto">
          <a:xfrm>
            <a:off x="4036216" y="1784599"/>
            <a:ext cx="0" cy="552748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3802" name="Line 94"/>
          <p:cNvSpPr>
            <a:spLocks noChangeShapeType="1"/>
          </p:cNvSpPr>
          <p:nvPr/>
        </p:nvSpPr>
        <p:spPr bwMode="auto">
          <a:xfrm flipH="1">
            <a:off x="1640681" y="1640384"/>
            <a:ext cx="619125" cy="257175"/>
          </a:xfrm>
          <a:prstGeom prst="line">
            <a:avLst/>
          </a:prstGeom>
          <a:noFill/>
          <a:ln w="63500">
            <a:solidFill>
              <a:schemeClr val="accent2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3803" name="Line 95"/>
          <p:cNvSpPr>
            <a:spLocks noChangeShapeType="1"/>
          </p:cNvSpPr>
          <p:nvPr/>
        </p:nvSpPr>
        <p:spPr bwMode="auto">
          <a:xfrm flipV="1">
            <a:off x="3509960" y="1677442"/>
            <a:ext cx="621506" cy="8037"/>
          </a:xfrm>
          <a:prstGeom prst="line">
            <a:avLst/>
          </a:prstGeom>
          <a:noFill/>
          <a:ln w="63500">
            <a:solidFill>
              <a:schemeClr val="accent2"/>
            </a:solidFill>
            <a:round/>
            <a:headEnd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33805" name="Text Box 97"/>
          <p:cNvSpPr txBox="1">
            <a:spLocks noChangeArrowheads="1"/>
          </p:cNvSpPr>
          <p:nvPr/>
        </p:nvSpPr>
        <p:spPr bwMode="auto">
          <a:xfrm>
            <a:off x="3509961" y="1808708"/>
            <a:ext cx="59503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altLang="zh-TW" sz="1800" dirty="0">
                <a:solidFill>
                  <a:schemeClr val="bg1"/>
                </a:solidFill>
                <a:ea typeface="PMingLiU" pitchFamily="18" charset="-120"/>
              </a:rPr>
              <a:t>time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247299"/>
      </p:ext>
    </p:extLst>
  </p:cSld>
  <p:clrMapOvr>
    <a:masterClrMapping/>
  </p:clrMapOvr>
  <p:transition advTm="8054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2" name="Rectangle 6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 eaLnBrk="1" hangingPunct="1"/>
            <a:r>
              <a:rPr lang="en-US" altLang="zh-TW" dirty="0" smtClean="0">
                <a:ea typeface="PMingLiU" pitchFamily="18" charset="-120"/>
              </a:rPr>
              <a:t>Example: Executing Thread Blocks</a:t>
            </a:r>
          </a:p>
        </p:txBody>
      </p:sp>
      <p:sp>
        <p:nvSpPr>
          <p:cNvPr id="34823" name="Rectangle 7"/>
          <p:cNvSpPr>
            <a:spLocks noGrp="1" noChangeArrowheads="1"/>
          </p:cNvSpPr>
          <p:nvPr>
            <p:ph idx="1"/>
          </p:nvPr>
        </p:nvSpPr>
        <p:spPr>
          <a:xfrm>
            <a:off x="319878" y="1009392"/>
            <a:ext cx="5699922" cy="3824153"/>
          </a:xfrm>
        </p:spPr>
        <p:txBody>
          <a:bodyPr>
            <a:normAutofit/>
          </a:bodyPr>
          <a:lstStyle/>
          <a:p>
            <a:pPr marL="342900" indent="-342900"/>
            <a:r>
              <a:rPr lang="en-US" altLang="zh-TW" dirty="0" smtClean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Threads are assigned to </a:t>
            </a:r>
            <a:r>
              <a:rPr lang="en-US" altLang="zh-TW" dirty="0" smtClean="0">
                <a:solidFill>
                  <a:schemeClr val="accent2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Streaming </a:t>
            </a:r>
            <a:br>
              <a:rPr lang="en-US" altLang="zh-TW" dirty="0" smtClean="0">
                <a:solidFill>
                  <a:schemeClr val="accent2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</a:br>
            <a:r>
              <a:rPr lang="en-US" altLang="zh-TW" dirty="0" smtClean="0">
                <a:solidFill>
                  <a:schemeClr val="accent2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Multiprocessors (SM)</a:t>
            </a:r>
            <a:r>
              <a:rPr lang="en-US" altLang="zh-TW" dirty="0" smtClean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 in block granularity</a:t>
            </a:r>
          </a:p>
          <a:p>
            <a:pPr marL="647700" lvl="1" indent="-219075"/>
            <a:r>
              <a:rPr lang="en-US" altLang="zh-TW" dirty="0" smtClean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Up to </a:t>
            </a:r>
            <a:r>
              <a:rPr lang="en-US" altLang="zh-TW" b="1" dirty="0" smtClean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8</a:t>
            </a:r>
            <a:r>
              <a:rPr lang="en-US" altLang="zh-TW" dirty="0" smtClean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 blocks to each SM as resource allows</a:t>
            </a:r>
          </a:p>
          <a:p>
            <a:pPr marL="647700" lvl="1" indent="-219075"/>
            <a:r>
              <a:rPr lang="en-US" altLang="zh-TW" dirty="0" smtClean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Fermi SM can take up to </a:t>
            </a:r>
            <a:r>
              <a:rPr lang="en-US" altLang="zh-TW" b="1" dirty="0" smtClean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1536</a:t>
            </a:r>
            <a:r>
              <a:rPr lang="en-US" altLang="zh-TW" dirty="0" smtClean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 threads</a:t>
            </a:r>
          </a:p>
          <a:p>
            <a:pPr marL="990600" lvl="2" indent="-173831"/>
            <a:r>
              <a:rPr lang="en-US" altLang="zh-TW" sz="1200" dirty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Could be 256 (threads/block) * 6 blocks </a:t>
            </a:r>
          </a:p>
          <a:p>
            <a:pPr marL="990600" lvl="2" indent="-173831"/>
            <a:r>
              <a:rPr lang="en-US" altLang="zh-TW" sz="1200" dirty="0"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Or 512 (threads/block) * 3 blocks, etc.</a:t>
            </a:r>
          </a:p>
          <a:p>
            <a:pPr marL="342900" indent="-342900"/>
            <a:r>
              <a:rPr lang="en-US" altLang="zh-TW" dirty="0">
                <a:ea typeface="PMingLiU" pitchFamily="18" charset="-120"/>
              </a:rPr>
              <a:t>SM maintains thread/block </a:t>
            </a:r>
            <a:r>
              <a:rPr lang="en-US" altLang="zh-TW" dirty="0" err="1">
                <a:ea typeface="PMingLiU" pitchFamily="18" charset="-120"/>
              </a:rPr>
              <a:t>idx</a:t>
            </a:r>
            <a:r>
              <a:rPr lang="en-US" altLang="zh-TW" dirty="0">
                <a:ea typeface="PMingLiU" pitchFamily="18" charset="-120"/>
              </a:rPr>
              <a:t> #s</a:t>
            </a:r>
          </a:p>
          <a:p>
            <a:pPr marL="342900" indent="-342900"/>
            <a:r>
              <a:rPr lang="en-US" altLang="zh-TW" dirty="0" smtClean="0">
                <a:ea typeface="PMingLiU" pitchFamily="18" charset="-120"/>
              </a:rPr>
              <a:t>SM </a:t>
            </a:r>
            <a:r>
              <a:rPr lang="en-US" altLang="zh-TW" dirty="0">
                <a:ea typeface="PMingLiU" pitchFamily="18" charset="-120"/>
              </a:rPr>
              <a:t>manages/schedules thread execution</a:t>
            </a:r>
          </a:p>
          <a:p>
            <a:pPr marL="773906" lvl="1" indent="-257175"/>
            <a:endParaRPr lang="en-US" altLang="zh-TW" dirty="0" smtClean="0">
              <a:latin typeface="Arial" panose="020B0604020202020204" pitchFamily="34" charset="0"/>
              <a:ea typeface="PMingLiU" pitchFamily="18" charset="-120"/>
              <a:cs typeface="Arial" panose="020B0604020202020204" pitchFamily="34" charset="0"/>
            </a:endParaRPr>
          </a:p>
        </p:txBody>
      </p:sp>
      <p:sp>
        <p:nvSpPr>
          <p:cNvPr id="70" name="Rectangle 2"/>
          <p:cNvSpPr>
            <a:spLocks noChangeArrowheads="1"/>
          </p:cNvSpPr>
          <p:nvPr/>
        </p:nvSpPr>
        <p:spPr bwMode="auto">
          <a:xfrm>
            <a:off x="4857750" y="742950"/>
            <a:ext cx="857250" cy="642938"/>
          </a:xfrm>
          <a:prstGeom prst="rect">
            <a:avLst/>
          </a:prstGeom>
          <a:solidFill>
            <a:schemeClr val="tx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71" name="Rectangle 3"/>
          <p:cNvSpPr>
            <a:spLocks noChangeArrowheads="1"/>
          </p:cNvSpPr>
          <p:nvPr/>
        </p:nvSpPr>
        <p:spPr bwMode="auto">
          <a:xfrm>
            <a:off x="4958954" y="804565"/>
            <a:ext cx="857250" cy="642938"/>
          </a:xfrm>
          <a:prstGeom prst="rect">
            <a:avLst/>
          </a:prstGeom>
          <a:solidFill>
            <a:schemeClr val="tx1"/>
          </a:solidFill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72" name="Freeform 10"/>
          <p:cNvSpPr>
            <a:spLocks/>
          </p:cNvSpPr>
          <p:nvPr/>
        </p:nvSpPr>
        <p:spPr bwMode="auto">
          <a:xfrm>
            <a:off x="5898357" y="884933"/>
            <a:ext cx="303610" cy="1532335"/>
          </a:xfrm>
          <a:custGeom>
            <a:avLst/>
            <a:gdLst>
              <a:gd name="T0" fmla="*/ 2147483647 w 255"/>
              <a:gd name="T1" fmla="*/ 2147483647 h 1716"/>
              <a:gd name="T2" fmla="*/ 2147483647 w 255"/>
              <a:gd name="T3" fmla="*/ 2147483647 h 1716"/>
              <a:gd name="T4" fmla="*/ 2147483647 w 255"/>
              <a:gd name="T5" fmla="*/ 2147483647 h 1716"/>
              <a:gd name="T6" fmla="*/ 0 w 255"/>
              <a:gd name="T7" fmla="*/ 0 h 1716"/>
              <a:gd name="T8" fmla="*/ 0 60000 65536"/>
              <a:gd name="T9" fmla="*/ 0 60000 65536"/>
              <a:gd name="T10" fmla="*/ 0 60000 65536"/>
              <a:gd name="T11" fmla="*/ 0 60000 65536"/>
              <a:gd name="T12" fmla="*/ 0 w 255"/>
              <a:gd name="T13" fmla="*/ 0 h 1716"/>
              <a:gd name="T14" fmla="*/ 255 w 255"/>
              <a:gd name="T15" fmla="*/ 1716 h 171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5" h="1716">
                <a:moveTo>
                  <a:pt x="6" y="699"/>
                </a:moveTo>
                <a:lnTo>
                  <a:pt x="255" y="1716"/>
                </a:lnTo>
                <a:lnTo>
                  <a:pt x="252" y="177"/>
                </a:lnTo>
                <a:lnTo>
                  <a:pt x="0" y="0"/>
                </a:lnTo>
              </a:path>
            </a:pathLst>
          </a:custGeom>
          <a:solidFill>
            <a:srgbClr val="99FF99">
              <a:alpha val="32941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7620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grpSp>
        <p:nvGrpSpPr>
          <p:cNvPr id="73" name="Group 11"/>
          <p:cNvGrpSpPr>
            <a:grpSpLocks/>
          </p:cNvGrpSpPr>
          <p:nvPr/>
        </p:nvGrpSpPr>
        <p:grpSpPr bwMode="auto">
          <a:xfrm>
            <a:off x="5060157" y="887611"/>
            <a:ext cx="835819" cy="621506"/>
            <a:chOff x="568" y="2568"/>
            <a:chExt cx="1219" cy="1480"/>
          </a:xfrm>
          <a:solidFill>
            <a:schemeClr val="tx1"/>
          </a:solidFill>
        </p:grpSpPr>
        <p:sp>
          <p:nvSpPr>
            <p:cNvPr id="74" name="Text Box 12"/>
            <p:cNvSpPr txBox="1">
              <a:spLocks noChangeArrowheads="1"/>
            </p:cNvSpPr>
            <p:nvPr/>
          </p:nvSpPr>
          <p:spPr bwMode="auto">
            <a:xfrm>
              <a:off x="568" y="2568"/>
              <a:ext cx="1219" cy="1480"/>
            </a:xfrm>
            <a:prstGeom prst="rect">
              <a:avLst/>
            </a:prstGeom>
            <a:grpFill/>
            <a:ln w="28575">
              <a:solidFill>
                <a:srgbClr val="FF6600"/>
              </a:solidFill>
              <a:miter lim="800000"/>
              <a:headEnd/>
              <a:tailEnd/>
            </a:ln>
          </p:spPr>
          <p:txBody>
            <a:bodyPr lIns="0" rIns="0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10000"/>
                </a:spcBef>
              </a:pPr>
              <a:r>
                <a:rPr lang="en-US" altLang="zh-TW" sz="900">
                  <a:solidFill>
                    <a:schemeClr val="bg1"/>
                  </a:solidFill>
                  <a:latin typeface="Tahoma" pitchFamily="34" charset="0"/>
                  <a:ea typeface="PMingLiU" pitchFamily="18" charset="-120"/>
                </a:rPr>
                <a:t>t0 t1 t2 … tm</a:t>
              </a:r>
              <a:endParaRPr lang="en-US" altLang="zh-TW" sz="900">
                <a:solidFill>
                  <a:schemeClr val="bg1"/>
                </a:solidFill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704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784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858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932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1006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1080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81" name="Freeform 19"/>
            <p:cNvSpPr>
              <a:spLocks/>
            </p:cNvSpPr>
            <p:nvPr/>
          </p:nvSpPr>
          <p:spPr bwMode="auto">
            <a:xfrm>
              <a:off x="1154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82" name="Freeform 20"/>
            <p:cNvSpPr>
              <a:spLocks/>
            </p:cNvSpPr>
            <p:nvPr/>
          </p:nvSpPr>
          <p:spPr bwMode="auto">
            <a:xfrm>
              <a:off x="1228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83" name="Freeform 21"/>
            <p:cNvSpPr>
              <a:spLocks/>
            </p:cNvSpPr>
            <p:nvPr/>
          </p:nvSpPr>
          <p:spPr bwMode="auto">
            <a:xfrm>
              <a:off x="1302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84" name="Freeform 22"/>
            <p:cNvSpPr>
              <a:spLocks/>
            </p:cNvSpPr>
            <p:nvPr/>
          </p:nvSpPr>
          <p:spPr bwMode="auto">
            <a:xfrm>
              <a:off x="1376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85" name="Freeform 23"/>
            <p:cNvSpPr>
              <a:spLocks/>
            </p:cNvSpPr>
            <p:nvPr/>
          </p:nvSpPr>
          <p:spPr bwMode="auto">
            <a:xfrm>
              <a:off x="1450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</p:grpSp>
      <p:sp>
        <p:nvSpPr>
          <p:cNvPr id="86" name="Text Box 24"/>
          <p:cNvSpPr txBox="1">
            <a:spLocks noChangeArrowheads="1"/>
          </p:cNvSpPr>
          <p:nvPr/>
        </p:nvSpPr>
        <p:spPr bwMode="auto">
          <a:xfrm>
            <a:off x="5070538" y="1560910"/>
            <a:ext cx="816249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algn="ctr" eaLnBrk="1" hangingPunct="1"/>
            <a:r>
              <a:rPr lang="en-US" altLang="zh-TW" sz="1500" b="1">
                <a:solidFill>
                  <a:schemeClr val="bg1"/>
                </a:solidFill>
                <a:latin typeface="Arial" pitchFamily="34" charset="0"/>
                <a:ea typeface="PMingLiU" pitchFamily="18" charset="-120"/>
              </a:rPr>
              <a:t>Blocks</a:t>
            </a:r>
          </a:p>
        </p:txBody>
      </p:sp>
      <p:grpSp>
        <p:nvGrpSpPr>
          <p:cNvPr id="87" name="Group 26"/>
          <p:cNvGrpSpPr>
            <a:grpSpLocks/>
          </p:cNvGrpSpPr>
          <p:nvPr/>
        </p:nvGrpSpPr>
        <p:grpSpPr bwMode="auto">
          <a:xfrm>
            <a:off x="6201967" y="1042989"/>
            <a:ext cx="596503" cy="1373386"/>
            <a:chOff x="191" y="1944"/>
            <a:chExt cx="266" cy="818"/>
          </a:xfrm>
        </p:grpSpPr>
        <p:sp>
          <p:nvSpPr>
            <p:cNvPr id="88" name="Rectangle 27"/>
            <p:cNvSpPr>
              <a:spLocks noChangeArrowheads="1"/>
            </p:cNvSpPr>
            <p:nvPr/>
          </p:nvSpPr>
          <p:spPr bwMode="auto">
            <a:xfrm>
              <a:off x="191" y="1944"/>
              <a:ext cx="266" cy="818"/>
            </a:xfrm>
            <a:prstGeom prst="rect">
              <a:avLst/>
            </a:prstGeom>
            <a:solidFill>
              <a:srgbClr val="CCFF99"/>
            </a:solidFill>
            <a:ln w="381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89" name="Rectangle 28"/>
            <p:cNvSpPr>
              <a:spLocks noChangeArrowheads="1"/>
            </p:cNvSpPr>
            <p:nvPr/>
          </p:nvSpPr>
          <p:spPr bwMode="auto">
            <a:xfrm>
              <a:off x="216" y="2065"/>
              <a:ext cx="96" cy="108"/>
            </a:xfrm>
            <a:prstGeom prst="rect">
              <a:avLst/>
            </a:prstGeom>
            <a:solidFill>
              <a:srgbClr val="00CC0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TW" sz="1050" b="1" dirty="0">
                  <a:latin typeface="Arial" pitchFamily="34" charset="0"/>
                  <a:ea typeface="PMingLiU" pitchFamily="18" charset="-120"/>
                </a:rPr>
                <a:t>SP</a:t>
              </a:r>
            </a:p>
          </p:txBody>
        </p:sp>
        <p:sp>
          <p:nvSpPr>
            <p:cNvPr id="90" name="Rectangle 29"/>
            <p:cNvSpPr>
              <a:spLocks noChangeArrowheads="1"/>
            </p:cNvSpPr>
            <p:nvPr/>
          </p:nvSpPr>
          <p:spPr bwMode="auto">
            <a:xfrm>
              <a:off x="336" y="2065"/>
              <a:ext cx="97" cy="108"/>
            </a:xfrm>
            <a:prstGeom prst="rect">
              <a:avLst/>
            </a:prstGeom>
            <a:solidFill>
              <a:srgbClr val="00CC0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TW" altLang="en-US" sz="1050" b="1"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91" name="Rectangle 30"/>
            <p:cNvSpPr>
              <a:spLocks noChangeArrowheads="1"/>
            </p:cNvSpPr>
            <p:nvPr/>
          </p:nvSpPr>
          <p:spPr bwMode="auto">
            <a:xfrm>
              <a:off x="216" y="2200"/>
              <a:ext cx="96" cy="108"/>
            </a:xfrm>
            <a:prstGeom prst="rect">
              <a:avLst/>
            </a:prstGeom>
            <a:solidFill>
              <a:srgbClr val="00CC0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TW" altLang="en-US" sz="1050" b="1"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92" name="Rectangle 31"/>
            <p:cNvSpPr>
              <a:spLocks noChangeArrowheads="1"/>
            </p:cNvSpPr>
            <p:nvPr/>
          </p:nvSpPr>
          <p:spPr bwMode="auto">
            <a:xfrm>
              <a:off x="336" y="2200"/>
              <a:ext cx="97" cy="108"/>
            </a:xfrm>
            <a:prstGeom prst="rect">
              <a:avLst/>
            </a:prstGeom>
            <a:solidFill>
              <a:srgbClr val="00CC0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TW" altLang="en-US" sz="1050" b="1"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93" name="Rectangle 32"/>
            <p:cNvSpPr>
              <a:spLocks noChangeArrowheads="1"/>
            </p:cNvSpPr>
            <p:nvPr/>
          </p:nvSpPr>
          <p:spPr bwMode="auto">
            <a:xfrm>
              <a:off x="216" y="2335"/>
              <a:ext cx="96" cy="108"/>
            </a:xfrm>
            <a:prstGeom prst="rect">
              <a:avLst/>
            </a:prstGeom>
            <a:solidFill>
              <a:srgbClr val="00CC0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TW" altLang="en-US" sz="1050" b="1"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94" name="Rectangle 33"/>
            <p:cNvSpPr>
              <a:spLocks noChangeArrowheads="1"/>
            </p:cNvSpPr>
            <p:nvPr/>
          </p:nvSpPr>
          <p:spPr bwMode="auto">
            <a:xfrm>
              <a:off x="336" y="2335"/>
              <a:ext cx="97" cy="108"/>
            </a:xfrm>
            <a:prstGeom prst="rect">
              <a:avLst/>
            </a:prstGeom>
            <a:solidFill>
              <a:srgbClr val="00CC0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TW" altLang="en-US" sz="1050" b="1"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95" name="Rectangle 34"/>
            <p:cNvSpPr>
              <a:spLocks noChangeArrowheads="1"/>
            </p:cNvSpPr>
            <p:nvPr/>
          </p:nvSpPr>
          <p:spPr bwMode="auto">
            <a:xfrm>
              <a:off x="216" y="2470"/>
              <a:ext cx="96" cy="108"/>
            </a:xfrm>
            <a:prstGeom prst="rect">
              <a:avLst/>
            </a:prstGeom>
            <a:solidFill>
              <a:srgbClr val="00CC0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TW" altLang="en-US" sz="1050" b="1"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96" name="Rectangle 35"/>
            <p:cNvSpPr>
              <a:spLocks noChangeArrowheads="1"/>
            </p:cNvSpPr>
            <p:nvPr/>
          </p:nvSpPr>
          <p:spPr bwMode="auto">
            <a:xfrm>
              <a:off x="336" y="2470"/>
              <a:ext cx="97" cy="108"/>
            </a:xfrm>
            <a:prstGeom prst="rect">
              <a:avLst/>
            </a:prstGeom>
            <a:solidFill>
              <a:srgbClr val="00CC00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TW" altLang="en-US" sz="1050" b="1">
                <a:latin typeface="Arial" pitchFamily="34" charset="0"/>
                <a:ea typeface="PMingLiU" pitchFamily="18" charset="-120"/>
              </a:endParaRPr>
            </a:p>
          </p:txBody>
        </p:sp>
        <p:sp>
          <p:nvSpPr>
            <p:cNvPr id="97" name="Rectangle 36"/>
            <p:cNvSpPr>
              <a:spLocks noChangeArrowheads="1"/>
            </p:cNvSpPr>
            <p:nvPr/>
          </p:nvSpPr>
          <p:spPr bwMode="auto">
            <a:xfrm rot="5400000">
              <a:off x="254" y="2561"/>
              <a:ext cx="141" cy="21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rot="10800000" vert="eaVert" wrap="none" anchor="ctr"/>
            <a:lstStyle/>
            <a:p>
              <a:pPr algn="ctr">
                <a:lnSpc>
                  <a:spcPct val="90000"/>
                </a:lnSpc>
              </a:pPr>
              <a:r>
                <a:rPr lang="en-US" altLang="zh-TW" sz="750" b="1" dirty="0">
                  <a:latin typeface="Arial" pitchFamily="34" charset="0"/>
                  <a:ea typeface="PMingLiU" pitchFamily="18" charset="-120"/>
                </a:rPr>
                <a:t>Shared</a:t>
              </a:r>
            </a:p>
            <a:p>
              <a:pPr algn="ctr">
                <a:lnSpc>
                  <a:spcPct val="90000"/>
                </a:lnSpc>
              </a:pPr>
              <a:r>
                <a:rPr lang="en-US" altLang="zh-TW" sz="750" b="1" dirty="0">
                  <a:latin typeface="Arial" pitchFamily="34" charset="0"/>
                  <a:ea typeface="PMingLiU" pitchFamily="18" charset="-120"/>
                </a:rPr>
                <a:t>Memory</a:t>
              </a:r>
            </a:p>
          </p:txBody>
        </p:sp>
        <p:sp>
          <p:nvSpPr>
            <p:cNvPr id="98" name="Rectangle 37"/>
            <p:cNvSpPr>
              <a:spLocks noChangeArrowheads="1"/>
            </p:cNvSpPr>
            <p:nvPr/>
          </p:nvSpPr>
          <p:spPr bwMode="auto">
            <a:xfrm rot="5400000">
              <a:off x="286" y="1897"/>
              <a:ext cx="77" cy="215"/>
            </a:xfrm>
            <a:prstGeom prst="rect">
              <a:avLst/>
            </a:prstGeom>
            <a:solidFill>
              <a:srgbClr val="99FF99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rot="10800000" vert="eaVert" wrap="none" anchor="ctr"/>
            <a:lstStyle/>
            <a:p>
              <a:pPr algn="ctr">
                <a:lnSpc>
                  <a:spcPct val="90000"/>
                </a:lnSpc>
              </a:pPr>
              <a:endParaRPr lang="en-US" altLang="zh-TW" sz="1050" b="1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</a:endParaRPr>
            </a:p>
          </p:txBody>
        </p:sp>
      </p:grpSp>
      <p:sp>
        <p:nvSpPr>
          <p:cNvPr id="99" name="Line 100"/>
          <p:cNvSpPr>
            <a:spLocks noChangeShapeType="1"/>
          </p:cNvSpPr>
          <p:nvPr/>
        </p:nvSpPr>
        <p:spPr bwMode="auto">
          <a:xfrm>
            <a:off x="5901928" y="886719"/>
            <a:ext cx="298847" cy="155377"/>
          </a:xfrm>
          <a:prstGeom prst="line">
            <a:avLst/>
          </a:prstGeom>
          <a:noFill/>
          <a:ln w="38100">
            <a:solidFill>
              <a:srgbClr val="00CC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0" name="Line 101"/>
          <p:cNvSpPr>
            <a:spLocks noChangeShapeType="1"/>
          </p:cNvSpPr>
          <p:nvPr/>
        </p:nvSpPr>
        <p:spPr bwMode="auto">
          <a:xfrm>
            <a:off x="5910263" y="1510011"/>
            <a:ext cx="295275" cy="897434"/>
          </a:xfrm>
          <a:prstGeom prst="line">
            <a:avLst/>
          </a:prstGeom>
          <a:noFill/>
          <a:ln w="38100">
            <a:solidFill>
              <a:srgbClr val="00CC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1" name="Text Box 105"/>
          <p:cNvSpPr txBox="1">
            <a:spLocks noChangeArrowheads="1"/>
          </p:cNvSpPr>
          <p:nvPr/>
        </p:nvSpPr>
        <p:spPr bwMode="auto">
          <a:xfrm>
            <a:off x="6237737" y="758131"/>
            <a:ext cx="53091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algn="ctr" eaLnBrk="1" hangingPunct="1"/>
            <a:r>
              <a:rPr lang="en-US" altLang="zh-TW" sz="1800" b="1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</a:rPr>
              <a:t>SM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54596"/>
      </p:ext>
    </p:extLst>
  </p:cSld>
  <p:clrMapOvr>
    <a:masterClrMapping/>
  </p:clrMapOvr>
  <p:transition advTm="12732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eaLnBrk="1" hangingPunct="1"/>
            <a:r>
              <a:rPr lang="en-US" smtClean="0"/>
              <a:t>The Von-Neumann Model</a:t>
            </a:r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2133600" y="1485900"/>
            <a:ext cx="1714500" cy="6000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>
                <a:solidFill>
                  <a:schemeClr val="bg1"/>
                </a:solidFill>
              </a:rPr>
              <a:t>Memory</a:t>
            </a:r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2019300" y="2257425"/>
            <a:ext cx="1943100" cy="94297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1733550" y="3414713"/>
            <a:ext cx="2800350" cy="6858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>
                <a:solidFill>
                  <a:schemeClr val="bg1"/>
                </a:solidFill>
              </a:rPr>
              <a:t>Control Unit</a:t>
            </a:r>
          </a:p>
          <a:p>
            <a:pPr algn="ctr"/>
            <a:endParaRPr lang="en-US" sz="1350">
              <a:solidFill>
                <a:schemeClr val="bg1"/>
              </a:solidFill>
            </a:endParaRPr>
          </a:p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5847" name="Rectangle 7"/>
          <p:cNvSpPr>
            <a:spLocks noChangeArrowheads="1"/>
          </p:cNvSpPr>
          <p:nvPr/>
        </p:nvSpPr>
        <p:spPr bwMode="auto">
          <a:xfrm>
            <a:off x="4419600" y="1571625"/>
            <a:ext cx="685800" cy="77152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>
                <a:solidFill>
                  <a:schemeClr val="bg1"/>
                </a:solidFill>
              </a:rPr>
              <a:t>I/O</a:t>
            </a:r>
          </a:p>
        </p:txBody>
      </p:sp>
      <p:grpSp>
        <p:nvGrpSpPr>
          <p:cNvPr id="35848" name="Group 26"/>
          <p:cNvGrpSpPr>
            <a:grpSpLocks/>
          </p:cNvGrpSpPr>
          <p:nvPr/>
        </p:nvGrpSpPr>
        <p:grpSpPr bwMode="auto">
          <a:xfrm>
            <a:off x="2247900" y="2771773"/>
            <a:ext cx="800100" cy="307181"/>
            <a:chOff x="528" y="2688"/>
            <a:chExt cx="672" cy="344"/>
          </a:xfrm>
        </p:grpSpPr>
        <p:grpSp>
          <p:nvGrpSpPr>
            <p:cNvPr id="35863" name="Group 24"/>
            <p:cNvGrpSpPr>
              <a:grpSpLocks/>
            </p:cNvGrpSpPr>
            <p:nvPr/>
          </p:nvGrpSpPr>
          <p:grpSpPr bwMode="auto">
            <a:xfrm>
              <a:off x="528" y="2688"/>
              <a:ext cx="672" cy="288"/>
              <a:chOff x="528" y="2688"/>
              <a:chExt cx="672" cy="288"/>
            </a:xfrm>
          </p:grpSpPr>
          <p:sp>
            <p:nvSpPr>
              <p:cNvPr id="35865" name="Line 13"/>
              <p:cNvSpPr>
                <a:spLocks noChangeShapeType="1"/>
              </p:cNvSpPr>
              <p:nvPr/>
            </p:nvSpPr>
            <p:spPr bwMode="auto">
              <a:xfrm>
                <a:off x="768" y="2688"/>
                <a:ext cx="96" cy="9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5866" name="Line 14"/>
              <p:cNvSpPr>
                <a:spLocks noChangeShapeType="1"/>
              </p:cNvSpPr>
              <p:nvPr/>
            </p:nvSpPr>
            <p:spPr bwMode="auto">
              <a:xfrm flipV="1">
                <a:off x="864" y="2688"/>
                <a:ext cx="96" cy="9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5867" name="Line 19"/>
              <p:cNvSpPr>
                <a:spLocks noChangeShapeType="1"/>
              </p:cNvSpPr>
              <p:nvPr/>
            </p:nvSpPr>
            <p:spPr bwMode="auto">
              <a:xfrm>
                <a:off x="528" y="2688"/>
                <a:ext cx="144" cy="28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5868" name="Line 20"/>
              <p:cNvSpPr>
                <a:spLocks noChangeShapeType="1"/>
              </p:cNvSpPr>
              <p:nvPr/>
            </p:nvSpPr>
            <p:spPr bwMode="auto">
              <a:xfrm flipH="1">
                <a:off x="1056" y="2688"/>
                <a:ext cx="144" cy="28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5869" name="Line 21"/>
              <p:cNvSpPr>
                <a:spLocks noChangeShapeType="1"/>
              </p:cNvSpPr>
              <p:nvPr/>
            </p:nvSpPr>
            <p:spPr bwMode="auto">
              <a:xfrm>
                <a:off x="672" y="2976"/>
                <a:ext cx="384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5870" name="Line 22"/>
              <p:cNvSpPr>
                <a:spLocks noChangeShapeType="1"/>
              </p:cNvSpPr>
              <p:nvPr/>
            </p:nvSpPr>
            <p:spPr bwMode="auto">
              <a:xfrm>
                <a:off x="528" y="2688"/>
                <a:ext cx="2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5871" name="Line 23"/>
              <p:cNvSpPr>
                <a:spLocks noChangeShapeType="1"/>
              </p:cNvSpPr>
              <p:nvPr/>
            </p:nvSpPr>
            <p:spPr bwMode="auto">
              <a:xfrm>
                <a:off x="960" y="2688"/>
                <a:ext cx="2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5864" name="Text Box 25"/>
            <p:cNvSpPr txBox="1">
              <a:spLocks noChangeArrowheads="1"/>
            </p:cNvSpPr>
            <p:nvPr/>
          </p:nvSpPr>
          <p:spPr bwMode="auto">
            <a:xfrm>
              <a:off x="630" y="2696"/>
              <a:ext cx="418" cy="3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sz="1350" dirty="0">
                  <a:solidFill>
                    <a:schemeClr val="bg1"/>
                  </a:solidFill>
                  <a:latin typeface="+mn-lt"/>
                </a:rPr>
                <a:t>ALU</a:t>
              </a:r>
            </a:p>
          </p:txBody>
        </p:sp>
      </p:grpSp>
      <p:grpSp>
        <p:nvGrpSpPr>
          <p:cNvPr id="35849" name="Group 29"/>
          <p:cNvGrpSpPr>
            <a:grpSpLocks/>
          </p:cNvGrpSpPr>
          <p:nvPr/>
        </p:nvGrpSpPr>
        <p:grpSpPr bwMode="auto">
          <a:xfrm>
            <a:off x="3276600" y="2557462"/>
            <a:ext cx="514350" cy="557213"/>
            <a:chOff x="720" y="1632"/>
            <a:chExt cx="432" cy="624"/>
          </a:xfrm>
        </p:grpSpPr>
        <p:sp>
          <p:nvSpPr>
            <p:cNvPr id="35861" name="Rectangle 27"/>
            <p:cNvSpPr>
              <a:spLocks noChangeArrowheads="1"/>
            </p:cNvSpPr>
            <p:nvPr/>
          </p:nvSpPr>
          <p:spPr bwMode="auto">
            <a:xfrm>
              <a:off x="720" y="1632"/>
              <a:ext cx="432" cy="6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5862" name="Text Box 28"/>
            <p:cNvSpPr txBox="1">
              <a:spLocks noChangeArrowheads="1"/>
            </p:cNvSpPr>
            <p:nvPr/>
          </p:nvSpPr>
          <p:spPr bwMode="auto">
            <a:xfrm>
              <a:off x="720" y="1680"/>
              <a:ext cx="396" cy="569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sz="1350" dirty="0" err="1">
                  <a:solidFill>
                    <a:schemeClr val="bg1"/>
                  </a:solidFill>
                  <a:latin typeface="+mn-lt"/>
                </a:rPr>
                <a:t>Reg</a:t>
              </a:r>
              <a:endParaRPr lang="en-US" sz="1350" dirty="0">
                <a:solidFill>
                  <a:schemeClr val="bg1"/>
                </a:solidFill>
                <a:latin typeface="+mn-lt"/>
              </a:endParaRPr>
            </a:p>
            <a:p>
              <a:pPr eaLnBrk="1" hangingPunct="1"/>
              <a:r>
                <a:rPr lang="en-US" sz="1350" dirty="0">
                  <a:solidFill>
                    <a:schemeClr val="bg1"/>
                  </a:solidFill>
                  <a:latin typeface="+mn-lt"/>
                </a:rPr>
                <a:t>File</a:t>
              </a:r>
            </a:p>
          </p:txBody>
        </p:sp>
      </p:grpSp>
      <p:sp>
        <p:nvSpPr>
          <p:cNvPr id="35850" name="Rectangle 30"/>
          <p:cNvSpPr>
            <a:spLocks noChangeArrowheads="1"/>
          </p:cNvSpPr>
          <p:nvPr/>
        </p:nvSpPr>
        <p:spPr bwMode="auto">
          <a:xfrm>
            <a:off x="1905000" y="3714750"/>
            <a:ext cx="685800" cy="17145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>
                <a:solidFill>
                  <a:schemeClr val="bg1"/>
                </a:solidFill>
              </a:rPr>
              <a:t>PC</a:t>
            </a:r>
          </a:p>
        </p:txBody>
      </p:sp>
      <p:sp>
        <p:nvSpPr>
          <p:cNvPr id="35851" name="Rectangle 31"/>
          <p:cNvSpPr>
            <a:spLocks noChangeArrowheads="1"/>
          </p:cNvSpPr>
          <p:nvPr/>
        </p:nvSpPr>
        <p:spPr bwMode="auto">
          <a:xfrm>
            <a:off x="3390900" y="3714750"/>
            <a:ext cx="685800" cy="17145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350">
                <a:solidFill>
                  <a:schemeClr val="bg1"/>
                </a:solidFill>
              </a:rPr>
              <a:t>IR</a:t>
            </a:r>
          </a:p>
        </p:txBody>
      </p:sp>
      <p:cxnSp>
        <p:nvCxnSpPr>
          <p:cNvPr id="35852" name="AutoShape 35"/>
          <p:cNvCxnSpPr>
            <a:cxnSpLocks noChangeShapeType="1"/>
          </p:cNvCxnSpPr>
          <p:nvPr/>
        </p:nvCxnSpPr>
        <p:spPr bwMode="auto">
          <a:xfrm rot="-5400000">
            <a:off x="1269206" y="2528888"/>
            <a:ext cx="1414463" cy="400050"/>
          </a:xfrm>
          <a:prstGeom prst="bentConnector2">
            <a:avLst/>
          </a:prstGeom>
          <a:noFill/>
          <a:ln w="9525">
            <a:solidFill>
              <a:schemeClr val="bg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853" name="Line 38"/>
          <p:cNvSpPr>
            <a:spLocks noChangeShapeType="1"/>
          </p:cNvSpPr>
          <p:nvPr/>
        </p:nvSpPr>
        <p:spPr bwMode="auto">
          <a:xfrm flipV="1">
            <a:off x="2590800" y="2085975"/>
            <a:ext cx="0" cy="17145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5854" name="Line 39"/>
          <p:cNvSpPr>
            <a:spLocks noChangeShapeType="1"/>
          </p:cNvSpPr>
          <p:nvPr/>
        </p:nvSpPr>
        <p:spPr bwMode="auto">
          <a:xfrm>
            <a:off x="3276600" y="2085975"/>
            <a:ext cx="0" cy="17145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5855" name="Line 40"/>
          <p:cNvSpPr>
            <a:spLocks noChangeShapeType="1"/>
          </p:cNvSpPr>
          <p:nvPr/>
        </p:nvSpPr>
        <p:spPr bwMode="auto">
          <a:xfrm>
            <a:off x="3848100" y="1700213"/>
            <a:ext cx="5715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5856" name="Line 41"/>
          <p:cNvSpPr>
            <a:spLocks noChangeShapeType="1"/>
          </p:cNvSpPr>
          <p:nvPr/>
        </p:nvSpPr>
        <p:spPr bwMode="auto">
          <a:xfrm flipH="1">
            <a:off x="3848100" y="1871663"/>
            <a:ext cx="5715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cxnSp>
        <p:nvCxnSpPr>
          <p:cNvPr id="35857" name="AutoShape 44"/>
          <p:cNvCxnSpPr>
            <a:cxnSpLocks noChangeShapeType="1"/>
          </p:cNvCxnSpPr>
          <p:nvPr/>
        </p:nvCxnSpPr>
        <p:spPr bwMode="auto">
          <a:xfrm rot="-5400000">
            <a:off x="3726656" y="2721769"/>
            <a:ext cx="1157288" cy="228600"/>
          </a:xfrm>
          <a:prstGeom prst="bentConnector2">
            <a:avLst/>
          </a:prstGeom>
          <a:noFill/>
          <a:ln w="9525">
            <a:solidFill>
              <a:schemeClr val="bg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858" name="Text Box 46"/>
          <p:cNvSpPr txBox="1">
            <a:spLocks noChangeArrowheads="1"/>
          </p:cNvSpPr>
          <p:nvPr/>
        </p:nvSpPr>
        <p:spPr bwMode="auto">
          <a:xfrm>
            <a:off x="2191644" y="2271712"/>
            <a:ext cx="1362745" cy="300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chemeClr val="bg1"/>
                </a:solidFill>
                <a:latin typeface="+mn-lt"/>
              </a:rPr>
              <a:t>Processing Unit</a:t>
            </a:r>
          </a:p>
        </p:txBody>
      </p:sp>
      <p:sp>
        <p:nvSpPr>
          <p:cNvPr id="36" name="Down Arrow 35"/>
          <p:cNvSpPr/>
          <p:nvPr/>
        </p:nvSpPr>
        <p:spPr>
          <a:xfrm rot="10800000">
            <a:off x="2962275" y="3200400"/>
            <a:ext cx="228600" cy="214313"/>
          </a:xfrm>
          <a:prstGeom prst="down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42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552">
        <p:fade/>
      </p:transition>
    </mc:Choice>
    <mc:Fallback xmlns="">
      <p:transition spd="med" advTm="225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5"/>
          <p:cNvSpPr>
            <a:spLocks noChangeArrowheads="1"/>
          </p:cNvSpPr>
          <p:nvPr/>
        </p:nvSpPr>
        <p:spPr bwMode="auto">
          <a:xfrm>
            <a:off x="1828800" y="2193131"/>
            <a:ext cx="1943100" cy="942975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6867" name="Rectangle 5"/>
          <p:cNvSpPr>
            <a:spLocks noChangeArrowheads="1"/>
          </p:cNvSpPr>
          <p:nvPr/>
        </p:nvSpPr>
        <p:spPr bwMode="auto">
          <a:xfrm>
            <a:off x="1991916" y="2128838"/>
            <a:ext cx="1943100" cy="942975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6869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 eaLnBrk="1" hangingPunct="1"/>
            <a:r>
              <a:rPr lang="en-US" dirty="0" smtClean="0"/>
              <a:t>The Von-Neumann Model with SIMD units</a:t>
            </a:r>
          </a:p>
        </p:txBody>
      </p:sp>
      <p:sp>
        <p:nvSpPr>
          <p:cNvPr id="36870" name="Rectangle 4"/>
          <p:cNvSpPr>
            <a:spLocks noChangeArrowheads="1"/>
          </p:cNvSpPr>
          <p:nvPr/>
        </p:nvSpPr>
        <p:spPr bwMode="auto">
          <a:xfrm>
            <a:off x="2286000" y="1314450"/>
            <a:ext cx="1714500" cy="6000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Memory</a:t>
            </a:r>
          </a:p>
        </p:txBody>
      </p:sp>
      <p:sp>
        <p:nvSpPr>
          <p:cNvPr id="36871" name="Rectangle 5"/>
          <p:cNvSpPr>
            <a:spLocks noChangeArrowheads="1"/>
          </p:cNvSpPr>
          <p:nvPr/>
        </p:nvSpPr>
        <p:spPr bwMode="auto">
          <a:xfrm>
            <a:off x="2171700" y="2085975"/>
            <a:ext cx="1943100" cy="942975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6872" name="Rectangle 6"/>
          <p:cNvSpPr>
            <a:spLocks noChangeArrowheads="1"/>
          </p:cNvSpPr>
          <p:nvPr/>
        </p:nvSpPr>
        <p:spPr bwMode="auto">
          <a:xfrm>
            <a:off x="1600200" y="3282776"/>
            <a:ext cx="3086100" cy="685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Control Unit</a:t>
            </a:r>
          </a:p>
          <a:p>
            <a:pPr algn="ctr"/>
            <a:endParaRPr lang="en-US" sz="1350" dirty="0">
              <a:solidFill>
                <a:schemeClr val="bg1"/>
              </a:solidFill>
            </a:endParaRPr>
          </a:p>
          <a:p>
            <a:pPr algn="ctr"/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36873" name="Rectangle 7"/>
          <p:cNvSpPr>
            <a:spLocks noChangeArrowheads="1"/>
          </p:cNvSpPr>
          <p:nvPr/>
        </p:nvSpPr>
        <p:spPr bwMode="auto">
          <a:xfrm>
            <a:off x="4572000" y="1400175"/>
            <a:ext cx="685800" cy="771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/>
          <a:p>
            <a:pPr algn="ctr"/>
            <a:r>
              <a:rPr lang="en-US" sz="1350">
                <a:solidFill>
                  <a:schemeClr val="bg1"/>
                </a:solidFill>
              </a:rPr>
              <a:t>I/O</a:t>
            </a:r>
          </a:p>
        </p:txBody>
      </p:sp>
      <p:grpSp>
        <p:nvGrpSpPr>
          <p:cNvPr id="36874" name="Group 26"/>
          <p:cNvGrpSpPr>
            <a:grpSpLocks/>
          </p:cNvGrpSpPr>
          <p:nvPr/>
        </p:nvGrpSpPr>
        <p:grpSpPr bwMode="auto">
          <a:xfrm>
            <a:off x="2400300" y="2600323"/>
            <a:ext cx="800100" cy="307181"/>
            <a:chOff x="528" y="2688"/>
            <a:chExt cx="672" cy="344"/>
          </a:xfrm>
          <a:noFill/>
        </p:grpSpPr>
        <p:grpSp>
          <p:nvGrpSpPr>
            <p:cNvPr id="36891" name="Group 24"/>
            <p:cNvGrpSpPr>
              <a:grpSpLocks/>
            </p:cNvGrpSpPr>
            <p:nvPr/>
          </p:nvGrpSpPr>
          <p:grpSpPr bwMode="auto">
            <a:xfrm>
              <a:off x="528" y="2688"/>
              <a:ext cx="672" cy="288"/>
              <a:chOff x="528" y="2688"/>
              <a:chExt cx="672" cy="288"/>
            </a:xfrm>
            <a:grpFill/>
          </p:grpSpPr>
          <p:sp>
            <p:nvSpPr>
              <p:cNvPr id="36893" name="Line 13"/>
              <p:cNvSpPr>
                <a:spLocks noChangeShapeType="1"/>
              </p:cNvSpPr>
              <p:nvPr/>
            </p:nvSpPr>
            <p:spPr bwMode="auto">
              <a:xfrm>
                <a:off x="768" y="2688"/>
                <a:ext cx="96" cy="96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6894" name="Line 14"/>
              <p:cNvSpPr>
                <a:spLocks noChangeShapeType="1"/>
              </p:cNvSpPr>
              <p:nvPr/>
            </p:nvSpPr>
            <p:spPr bwMode="auto">
              <a:xfrm flipV="1">
                <a:off x="864" y="2688"/>
                <a:ext cx="96" cy="96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6895" name="Line 19"/>
              <p:cNvSpPr>
                <a:spLocks noChangeShapeType="1"/>
              </p:cNvSpPr>
              <p:nvPr/>
            </p:nvSpPr>
            <p:spPr bwMode="auto">
              <a:xfrm>
                <a:off x="528" y="2688"/>
                <a:ext cx="144" cy="288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6896" name="Line 20"/>
              <p:cNvSpPr>
                <a:spLocks noChangeShapeType="1"/>
              </p:cNvSpPr>
              <p:nvPr/>
            </p:nvSpPr>
            <p:spPr bwMode="auto">
              <a:xfrm flipH="1">
                <a:off x="1056" y="2688"/>
                <a:ext cx="144" cy="288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6897" name="Line 21"/>
              <p:cNvSpPr>
                <a:spLocks noChangeShapeType="1"/>
              </p:cNvSpPr>
              <p:nvPr/>
            </p:nvSpPr>
            <p:spPr bwMode="auto">
              <a:xfrm>
                <a:off x="672" y="2976"/>
                <a:ext cx="384" cy="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6898" name="Line 22"/>
              <p:cNvSpPr>
                <a:spLocks noChangeShapeType="1"/>
              </p:cNvSpPr>
              <p:nvPr/>
            </p:nvSpPr>
            <p:spPr bwMode="auto">
              <a:xfrm>
                <a:off x="528" y="2688"/>
                <a:ext cx="240" cy="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  <p:sp>
            <p:nvSpPr>
              <p:cNvPr id="36899" name="Line 23"/>
              <p:cNvSpPr>
                <a:spLocks noChangeShapeType="1"/>
              </p:cNvSpPr>
              <p:nvPr/>
            </p:nvSpPr>
            <p:spPr bwMode="auto">
              <a:xfrm>
                <a:off x="960" y="2688"/>
                <a:ext cx="240" cy="0"/>
              </a:xfrm>
              <a:prstGeom prst="line">
                <a:avLst/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en-US" sz="135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6892" name="Text Box 25"/>
            <p:cNvSpPr txBox="1">
              <a:spLocks noChangeArrowheads="1"/>
            </p:cNvSpPr>
            <p:nvPr/>
          </p:nvSpPr>
          <p:spPr bwMode="auto">
            <a:xfrm>
              <a:off x="624" y="2696"/>
              <a:ext cx="418" cy="33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sz="1350" dirty="0">
                  <a:solidFill>
                    <a:schemeClr val="bg1"/>
                  </a:solidFill>
                  <a:latin typeface="+mn-lt"/>
                </a:rPr>
                <a:t>ALU</a:t>
              </a:r>
            </a:p>
          </p:txBody>
        </p:sp>
      </p:grpSp>
      <p:grpSp>
        <p:nvGrpSpPr>
          <p:cNvPr id="36875" name="Group 29"/>
          <p:cNvGrpSpPr>
            <a:grpSpLocks/>
          </p:cNvGrpSpPr>
          <p:nvPr/>
        </p:nvGrpSpPr>
        <p:grpSpPr bwMode="auto">
          <a:xfrm>
            <a:off x="3429000" y="2386012"/>
            <a:ext cx="514350" cy="557213"/>
            <a:chOff x="720" y="1632"/>
            <a:chExt cx="432" cy="624"/>
          </a:xfrm>
          <a:noFill/>
        </p:grpSpPr>
        <p:sp>
          <p:nvSpPr>
            <p:cNvPr id="36889" name="Rectangle 27"/>
            <p:cNvSpPr>
              <a:spLocks noChangeArrowheads="1"/>
            </p:cNvSpPr>
            <p:nvPr/>
          </p:nvSpPr>
          <p:spPr bwMode="auto">
            <a:xfrm>
              <a:off x="720" y="1632"/>
              <a:ext cx="432" cy="624"/>
            </a:xfrm>
            <a:prstGeom prst="rect">
              <a:avLst/>
            </a:prstGeom>
            <a:grpFill/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none" anchor="ctr"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6890" name="Text Box 28"/>
            <p:cNvSpPr txBox="1">
              <a:spLocks noChangeArrowheads="1"/>
            </p:cNvSpPr>
            <p:nvPr/>
          </p:nvSpPr>
          <p:spPr bwMode="auto">
            <a:xfrm>
              <a:off x="720" y="1680"/>
              <a:ext cx="396" cy="56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sz="1350" dirty="0" err="1">
                  <a:solidFill>
                    <a:schemeClr val="bg1"/>
                  </a:solidFill>
                  <a:latin typeface="+mn-lt"/>
                </a:rPr>
                <a:t>Reg</a:t>
              </a:r>
              <a:endParaRPr lang="en-US" sz="1350" dirty="0">
                <a:solidFill>
                  <a:schemeClr val="bg1"/>
                </a:solidFill>
                <a:latin typeface="+mn-lt"/>
              </a:endParaRPr>
            </a:p>
            <a:p>
              <a:pPr eaLnBrk="1" hangingPunct="1"/>
              <a:r>
                <a:rPr lang="en-US" sz="1350" dirty="0">
                  <a:solidFill>
                    <a:schemeClr val="bg1"/>
                  </a:solidFill>
                  <a:latin typeface="+mn-lt"/>
                </a:rPr>
                <a:t>File</a:t>
              </a:r>
            </a:p>
          </p:txBody>
        </p:sp>
      </p:grpSp>
      <p:sp>
        <p:nvSpPr>
          <p:cNvPr id="36876" name="Rectangle 30"/>
          <p:cNvSpPr>
            <a:spLocks noChangeArrowheads="1"/>
          </p:cNvSpPr>
          <p:nvPr/>
        </p:nvSpPr>
        <p:spPr bwMode="auto">
          <a:xfrm>
            <a:off x="2057400" y="3543300"/>
            <a:ext cx="685800" cy="171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PC</a:t>
            </a:r>
          </a:p>
        </p:txBody>
      </p:sp>
      <p:sp>
        <p:nvSpPr>
          <p:cNvPr id="36877" name="Rectangle 31"/>
          <p:cNvSpPr>
            <a:spLocks noChangeArrowheads="1"/>
          </p:cNvSpPr>
          <p:nvPr/>
        </p:nvSpPr>
        <p:spPr bwMode="auto">
          <a:xfrm>
            <a:off x="3543300" y="3543300"/>
            <a:ext cx="685800" cy="171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/>
        </p:spPr>
        <p:txBody>
          <a:bodyPr wrap="none" anchor="ctr"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IR</a:t>
            </a:r>
          </a:p>
        </p:txBody>
      </p:sp>
      <p:cxnSp>
        <p:nvCxnSpPr>
          <p:cNvPr id="36878" name="AutoShape 35"/>
          <p:cNvCxnSpPr>
            <a:cxnSpLocks noChangeShapeType="1"/>
          </p:cNvCxnSpPr>
          <p:nvPr/>
        </p:nvCxnSpPr>
        <p:spPr bwMode="auto">
          <a:xfrm rot="16200000" flipV="1">
            <a:off x="944315" y="2561594"/>
            <a:ext cx="1434220" cy="8148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879" name="Line 38"/>
          <p:cNvSpPr>
            <a:spLocks noChangeShapeType="1"/>
          </p:cNvSpPr>
          <p:nvPr/>
        </p:nvSpPr>
        <p:spPr bwMode="auto">
          <a:xfrm flipV="1">
            <a:off x="2743200" y="1914525"/>
            <a:ext cx="0" cy="1714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6880" name="Line 39"/>
          <p:cNvSpPr>
            <a:spLocks noChangeShapeType="1"/>
          </p:cNvSpPr>
          <p:nvPr/>
        </p:nvSpPr>
        <p:spPr bwMode="auto">
          <a:xfrm>
            <a:off x="3429000" y="1914525"/>
            <a:ext cx="0" cy="1714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6881" name="Line 40"/>
          <p:cNvSpPr>
            <a:spLocks noChangeShapeType="1"/>
          </p:cNvSpPr>
          <p:nvPr/>
        </p:nvSpPr>
        <p:spPr bwMode="auto">
          <a:xfrm>
            <a:off x="4000500" y="1528763"/>
            <a:ext cx="5715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6882" name="Line 41"/>
          <p:cNvSpPr>
            <a:spLocks noChangeShapeType="1"/>
          </p:cNvSpPr>
          <p:nvPr/>
        </p:nvSpPr>
        <p:spPr bwMode="auto">
          <a:xfrm flipH="1">
            <a:off x="4000500" y="1700213"/>
            <a:ext cx="5715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cxnSp>
        <p:nvCxnSpPr>
          <p:cNvPr id="36883" name="AutoShape 44"/>
          <p:cNvCxnSpPr>
            <a:cxnSpLocks noChangeShapeType="1"/>
          </p:cNvCxnSpPr>
          <p:nvPr/>
        </p:nvCxnSpPr>
        <p:spPr bwMode="auto">
          <a:xfrm rot="-5400000">
            <a:off x="3879056" y="2550319"/>
            <a:ext cx="1157288" cy="228600"/>
          </a:xfrm>
          <a:prstGeom prst="bentConnector2">
            <a:avLst/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884" name="Text Box 46"/>
          <p:cNvSpPr txBox="1">
            <a:spLocks noChangeArrowheads="1"/>
          </p:cNvSpPr>
          <p:nvPr/>
        </p:nvSpPr>
        <p:spPr bwMode="auto">
          <a:xfrm>
            <a:off x="2351485" y="2128837"/>
            <a:ext cx="1362745" cy="300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chemeClr val="bg1"/>
                </a:solidFill>
                <a:latin typeface="+mn-lt"/>
              </a:rPr>
              <a:t>Processing Unit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657351" y="1848558"/>
            <a:ext cx="620315" cy="0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own Arrow 6"/>
          <p:cNvSpPr/>
          <p:nvPr/>
        </p:nvSpPr>
        <p:spPr>
          <a:xfrm rot="10800000">
            <a:off x="3314700" y="3028950"/>
            <a:ext cx="228600" cy="214313"/>
          </a:xfrm>
          <a:prstGeom prst="downArrow">
            <a:avLst/>
          </a:prstGeom>
          <a:solidFill>
            <a:srgbClr val="92D05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40" name="Down Arrow 39"/>
          <p:cNvSpPr/>
          <p:nvPr/>
        </p:nvSpPr>
        <p:spPr>
          <a:xfrm rot="10800000">
            <a:off x="2715816" y="3079850"/>
            <a:ext cx="228600" cy="163413"/>
          </a:xfrm>
          <a:prstGeom prst="downArrow">
            <a:avLst/>
          </a:prstGeom>
          <a:solidFill>
            <a:srgbClr val="92D05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41" name="Down Arrow 40"/>
          <p:cNvSpPr/>
          <p:nvPr/>
        </p:nvSpPr>
        <p:spPr>
          <a:xfrm rot="10800000">
            <a:off x="2163366" y="3136107"/>
            <a:ext cx="228600" cy="107156"/>
          </a:xfrm>
          <a:prstGeom prst="downArrow">
            <a:avLst/>
          </a:prstGeom>
          <a:solidFill>
            <a:srgbClr val="92D05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95463" y="4041040"/>
            <a:ext cx="2638425" cy="5078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Single Instruction Multiple Data</a:t>
            </a:r>
          </a:p>
          <a:p>
            <a:pPr algn="ctr"/>
            <a:r>
              <a:rPr lang="en-US" sz="1350" dirty="0">
                <a:solidFill>
                  <a:schemeClr val="bg1"/>
                </a:solidFill>
              </a:rPr>
              <a:t>(SIMD)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11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4654">
        <p:fade/>
      </p:transition>
    </mc:Choice>
    <mc:Fallback xmlns="">
      <p:transition spd="med" advTm="446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zh-TW" dirty="0" smtClean="0">
                <a:ea typeface="PMingLiU" pitchFamily="18" charset="-120"/>
              </a:rPr>
              <a:t>Warps as Scheduling Units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None/>
            </a:pPr>
            <a:r>
              <a:rPr lang="zh-TW" altLang="en-US" dirty="0" smtClean="0">
                <a:ea typeface="PMingLiU" pitchFamily="18" charset="-120"/>
              </a:rPr>
              <a:t> </a:t>
            </a:r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399888" y="988138"/>
            <a:ext cx="4400712" cy="173586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zh-TW" sz="1500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</a:rPr>
              <a:t>Each Block is executed as 32-thread </a:t>
            </a:r>
            <a:r>
              <a:rPr lang="en-US" altLang="zh-TW" sz="1500" dirty="0" smtClean="0">
                <a:solidFill>
                  <a:schemeClr val="bg1"/>
                </a:solidFill>
                <a:latin typeface="Arial" pitchFamily="34" charset="0"/>
                <a:ea typeface="PMingLiU" pitchFamily="18" charset="-120"/>
              </a:rPr>
              <a:t>Warps</a:t>
            </a:r>
            <a:endParaRPr lang="en-US" altLang="zh-TW" sz="1500" dirty="0">
              <a:solidFill>
                <a:schemeClr val="bg1"/>
              </a:solidFill>
              <a:latin typeface="Arial" pitchFamily="34" charset="0"/>
              <a:ea typeface="PMingLiU" pitchFamily="18" charset="-120"/>
            </a:endParaRPr>
          </a:p>
          <a:p>
            <a:pPr marL="731044" lvl="1" indent="-302419">
              <a:spcBef>
                <a:spcPct val="20000"/>
              </a:spcBef>
              <a:buFontTx/>
              <a:buChar char="–"/>
            </a:pPr>
            <a:r>
              <a:rPr lang="en-US" altLang="zh-TW" sz="1350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</a:rPr>
              <a:t>An implementation decision, not part of the CUDA programming model</a:t>
            </a:r>
          </a:p>
          <a:p>
            <a:pPr marL="731044" lvl="1" indent="-302419">
              <a:spcBef>
                <a:spcPct val="20000"/>
              </a:spcBef>
              <a:buFontTx/>
              <a:buChar char="–"/>
            </a:pPr>
            <a:r>
              <a:rPr lang="en-US" altLang="zh-TW" sz="1350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</a:rPr>
              <a:t>Warps are scheduling units in SM</a:t>
            </a:r>
          </a:p>
          <a:p>
            <a:pPr marL="731044" lvl="1" indent="-302419">
              <a:spcBef>
                <a:spcPct val="20000"/>
              </a:spcBef>
              <a:buFontTx/>
              <a:buChar char="–"/>
            </a:pPr>
            <a:r>
              <a:rPr lang="en-US" altLang="zh-TW" sz="1350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</a:rPr>
              <a:t>Threads in a warp execute in SIMD </a:t>
            </a:r>
            <a:endParaRPr lang="en-US" altLang="zh-TW" sz="1350" dirty="0" smtClean="0">
              <a:solidFill>
                <a:schemeClr val="bg1"/>
              </a:solidFill>
              <a:latin typeface="Arial" pitchFamily="34" charset="0"/>
              <a:ea typeface="PMingLiU" pitchFamily="18" charset="-120"/>
            </a:endParaRPr>
          </a:p>
          <a:p>
            <a:pPr marL="731044" lvl="1" indent="-302419">
              <a:spcBef>
                <a:spcPct val="20000"/>
              </a:spcBef>
              <a:buFontTx/>
              <a:buChar char="–"/>
            </a:pPr>
            <a:r>
              <a:rPr lang="en-US" altLang="zh-TW" sz="1350" dirty="0" smtClean="0">
                <a:solidFill>
                  <a:schemeClr val="bg1"/>
                </a:solidFill>
                <a:latin typeface="Arial" pitchFamily="34" charset="0"/>
                <a:ea typeface="PMingLiU" pitchFamily="18" charset="-120"/>
              </a:rPr>
              <a:t>Future GPUs may have different number of threads in each warp</a:t>
            </a:r>
            <a:endParaRPr lang="en-US" altLang="zh-TW" sz="1350" dirty="0">
              <a:solidFill>
                <a:schemeClr val="bg1"/>
              </a:solidFill>
              <a:latin typeface="Arial" pitchFamily="34" charset="0"/>
              <a:ea typeface="PMingLiU" pitchFamily="18" charset="-12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56153"/>
      </p:ext>
    </p:extLst>
  </p:cSld>
  <p:clrMapOvr>
    <a:masterClrMapping/>
  </p:clrMapOvr>
  <p:transition advTm="806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Warp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•"/>
            </a:pPr>
            <a:r>
              <a:rPr lang="en-US" altLang="zh-TW" sz="1500" dirty="0">
                <a:latin typeface="Arial" pitchFamily="34" charset="0"/>
                <a:ea typeface="PMingLiU" pitchFamily="18" charset="-120"/>
              </a:rPr>
              <a:t>If 3 blocks are assigned to an SM and each block has 256 threads, how many Warps are there in an SM?</a:t>
            </a:r>
          </a:p>
          <a:p>
            <a:pPr marL="731044" lvl="1" indent="-302419">
              <a:buFontTx/>
              <a:buChar char="–"/>
            </a:pPr>
            <a:r>
              <a:rPr lang="en-US" altLang="zh-TW" dirty="0">
                <a:latin typeface="Arial" pitchFamily="34" charset="0"/>
                <a:ea typeface="PMingLiU" pitchFamily="18" charset="-120"/>
              </a:rPr>
              <a:t>Each Block is divided into 256/32 = 8 Warps</a:t>
            </a:r>
          </a:p>
          <a:p>
            <a:pPr marL="731044" lvl="1" indent="-302419">
              <a:buFontTx/>
              <a:buChar char="–"/>
            </a:pPr>
            <a:r>
              <a:rPr lang="en-US" altLang="zh-TW" dirty="0">
                <a:latin typeface="Arial" pitchFamily="34" charset="0"/>
                <a:ea typeface="PMingLiU" pitchFamily="18" charset="-120"/>
              </a:rPr>
              <a:t>There are 8 * 3 = 24 Warps </a:t>
            </a:r>
          </a:p>
          <a:p>
            <a:endParaRPr lang="en-US" dirty="0"/>
          </a:p>
        </p:txBody>
      </p:sp>
      <p:sp>
        <p:nvSpPr>
          <p:cNvPr id="6" name="AutoShape 71"/>
          <p:cNvSpPr>
            <a:spLocks noChangeAspect="1" noChangeArrowheads="1" noTextEdit="1"/>
          </p:cNvSpPr>
          <p:nvPr/>
        </p:nvSpPr>
        <p:spPr bwMode="auto">
          <a:xfrm>
            <a:off x="742950" y="2571750"/>
            <a:ext cx="2586038" cy="2274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7" name="Rectangle 73"/>
          <p:cNvSpPr>
            <a:spLocks noChangeArrowheads="1"/>
          </p:cNvSpPr>
          <p:nvPr/>
        </p:nvSpPr>
        <p:spPr bwMode="auto">
          <a:xfrm>
            <a:off x="1490891" y="2488705"/>
            <a:ext cx="820340" cy="594717"/>
          </a:xfrm>
          <a:prstGeom prst="rect">
            <a:avLst/>
          </a:prstGeom>
          <a:noFill/>
          <a:ln w="25400">
            <a:solidFill>
              <a:srgbClr val="00CC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8" name="Rectangle 74"/>
          <p:cNvSpPr>
            <a:spLocks noChangeArrowheads="1"/>
          </p:cNvSpPr>
          <p:nvPr/>
        </p:nvSpPr>
        <p:spPr bwMode="auto">
          <a:xfrm>
            <a:off x="1605190" y="2574430"/>
            <a:ext cx="820340" cy="594717"/>
          </a:xfrm>
          <a:prstGeom prst="rect">
            <a:avLst/>
          </a:prstGeom>
          <a:noFill/>
          <a:ln w="25400">
            <a:solidFill>
              <a:srgbClr val="00CC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TW" sz="1350">
                <a:solidFill>
                  <a:schemeClr val="bg1"/>
                </a:solidFill>
                <a:ea typeface="PMingLiU" pitchFamily="18" charset="-120"/>
                <a:cs typeface="Arial" pitchFamily="34" charset="0"/>
              </a:rPr>
              <a:t>…</a:t>
            </a:r>
          </a:p>
        </p:txBody>
      </p:sp>
      <p:grpSp>
        <p:nvGrpSpPr>
          <p:cNvPr id="9" name="Group 75"/>
          <p:cNvGrpSpPr>
            <a:grpSpLocks/>
          </p:cNvGrpSpPr>
          <p:nvPr/>
        </p:nvGrpSpPr>
        <p:grpSpPr bwMode="auto">
          <a:xfrm>
            <a:off x="1775449" y="2703017"/>
            <a:ext cx="800100" cy="575072"/>
            <a:chOff x="568" y="2568"/>
            <a:chExt cx="1219" cy="1480"/>
          </a:xfrm>
          <a:noFill/>
        </p:grpSpPr>
        <p:sp>
          <p:nvSpPr>
            <p:cNvPr id="10" name="Text Box 76"/>
            <p:cNvSpPr txBox="1">
              <a:spLocks noChangeArrowheads="1"/>
            </p:cNvSpPr>
            <p:nvPr/>
          </p:nvSpPr>
          <p:spPr bwMode="auto">
            <a:xfrm>
              <a:off x="568" y="2568"/>
              <a:ext cx="1219" cy="1480"/>
            </a:xfrm>
            <a:prstGeom prst="rect">
              <a:avLst/>
            </a:prstGeom>
            <a:grpFill/>
            <a:ln w="28575">
              <a:solidFill>
                <a:srgbClr val="00CC00"/>
              </a:solidFill>
              <a:miter lim="800000"/>
              <a:headEnd/>
              <a:tailEnd/>
            </a:ln>
          </p:spPr>
          <p:txBody>
            <a:bodyPr lIns="0" rIns="0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10000"/>
                </a:spcBef>
              </a:pPr>
              <a:r>
                <a:rPr lang="en-US" altLang="zh-TW" sz="900">
                  <a:solidFill>
                    <a:schemeClr val="bg1"/>
                  </a:solidFill>
                  <a:latin typeface="Tahoma" pitchFamily="34" charset="0"/>
                  <a:ea typeface="PMingLiU" pitchFamily="18" charset="-120"/>
                  <a:cs typeface="Arial" pitchFamily="34" charset="0"/>
                </a:rPr>
                <a:t>t0 t1 t2 … t31</a:t>
              </a:r>
              <a:endParaRPr lang="en-US" altLang="zh-TW" sz="900">
                <a:solidFill>
                  <a:schemeClr val="bg1"/>
                </a:solidFill>
                <a:latin typeface="Arial" pitchFamily="34" charset="0"/>
                <a:ea typeface="PMingLiU" pitchFamily="18" charset="-120"/>
                <a:cs typeface="Arial" pitchFamily="34" charset="0"/>
              </a:endParaRPr>
            </a:p>
          </p:txBody>
        </p:sp>
        <p:sp>
          <p:nvSpPr>
            <p:cNvPr id="11" name="Freeform 77"/>
            <p:cNvSpPr>
              <a:spLocks/>
            </p:cNvSpPr>
            <p:nvPr/>
          </p:nvSpPr>
          <p:spPr bwMode="auto">
            <a:xfrm>
              <a:off x="704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12" name="Freeform 78"/>
            <p:cNvSpPr>
              <a:spLocks/>
            </p:cNvSpPr>
            <p:nvPr/>
          </p:nvSpPr>
          <p:spPr bwMode="auto">
            <a:xfrm>
              <a:off x="784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13" name="Freeform 79"/>
            <p:cNvSpPr>
              <a:spLocks/>
            </p:cNvSpPr>
            <p:nvPr/>
          </p:nvSpPr>
          <p:spPr bwMode="auto">
            <a:xfrm>
              <a:off x="858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14" name="Freeform 80"/>
            <p:cNvSpPr>
              <a:spLocks/>
            </p:cNvSpPr>
            <p:nvPr/>
          </p:nvSpPr>
          <p:spPr bwMode="auto">
            <a:xfrm>
              <a:off x="932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15" name="Freeform 81"/>
            <p:cNvSpPr>
              <a:spLocks/>
            </p:cNvSpPr>
            <p:nvPr/>
          </p:nvSpPr>
          <p:spPr bwMode="auto">
            <a:xfrm>
              <a:off x="1006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16" name="Freeform 82"/>
            <p:cNvSpPr>
              <a:spLocks/>
            </p:cNvSpPr>
            <p:nvPr/>
          </p:nvSpPr>
          <p:spPr bwMode="auto">
            <a:xfrm>
              <a:off x="1080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17" name="Freeform 83"/>
            <p:cNvSpPr>
              <a:spLocks/>
            </p:cNvSpPr>
            <p:nvPr/>
          </p:nvSpPr>
          <p:spPr bwMode="auto">
            <a:xfrm>
              <a:off x="1154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18" name="Freeform 84"/>
            <p:cNvSpPr>
              <a:spLocks/>
            </p:cNvSpPr>
            <p:nvPr/>
          </p:nvSpPr>
          <p:spPr bwMode="auto">
            <a:xfrm>
              <a:off x="1228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19" name="Freeform 85"/>
            <p:cNvSpPr>
              <a:spLocks/>
            </p:cNvSpPr>
            <p:nvPr/>
          </p:nvSpPr>
          <p:spPr bwMode="auto">
            <a:xfrm>
              <a:off x="1302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0" name="Freeform 86"/>
            <p:cNvSpPr>
              <a:spLocks/>
            </p:cNvSpPr>
            <p:nvPr/>
          </p:nvSpPr>
          <p:spPr bwMode="auto">
            <a:xfrm>
              <a:off x="1376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1" name="Freeform 87"/>
            <p:cNvSpPr>
              <a:spLocks/>
            </p:cNvSpPr>
            <p:nvPr/>
          </p:nvSpPr>
          <p:spPr bwMode="auto">
            <a:xfrm>
              <a:off x="1450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00CC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</p:grpSp>
      <p:sp>
        <p:nvSpPr>
          <p:cNvPr id="22" name="Text Box 88"/>
          <p:cNvSpPr txBox="1">
            <a:spLocks noChangeArrowheads="1"/>
          </p:cNvSpPr>
          <p:nvPr/>
        </p:nvSpPr>
        <p:spPr bwMode="auto">
          <a:xfrm>
            <a:off x="1640908" y="2488704"/>
            <a:ext cx="415498" cy="369332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altLang="zh-TW" sz="1800">
                <a:solidFill>
                  <a:schemeClr val="bg1"/>
                </a:solidFill>
                <a:ea typeface="PMingLiU" pitchFamily="18" charset="-120"/>
                <a:cs typeface="Arial" pitchFamily="34" charset="0"/>
              </a:rPr>
              <a:t>…</a:t>
            </a:r>
          </a:p>
        </p:txBody>
      </p:sp>
      <p:sp>
        <p:nvSpPr>
          <p:cNvPr id="23" name="Rectangle 89"/>
          <p:cNvSpPr>
            <a:spLocks noChangeArrowheads="1"/>
          </p:cNvSpPr>
          <p:nvPr/>
        </p:nvSpPr>
        <p:spPr bwMode="auto">
          <a:xfrm>
            <a:off x="2691041" y="2488705"/>
            <a:ext cx="820340" cy="594717"/>
          </a:xfrm>
          <a:prstGeom prst="rect">
            <a:avLst/>
          </a:prstGeom>
          <a:noFill/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4" name="Rectangle 90"/>
          <p:cNvSpPr>
            <a:spLocks noChangeArrowheads="1"/>
          </p:cNvSpPr>
          <p:nvPr/>
        </p:nvSpPr>
        <p:spPr bwMode="auto">
          <a:xfrm>
            <a:off x="2805341" y="2574430"/>
            <a:ext cx="820340" cy="594717"/>
          </a:xfrm>
          <a:prstGeom prst="rect">
            <a:avLst/>
          </a:prstGeom>
          <a:noFill/>
          <a:ln w="25400">
            <a:solidFill>
              <a:srgbClr val="FF66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TW" sz="1350">
                <a:solidFill>
                  <a:schemeClr val="bg1"/>
                </a:solidFill>
                <a:ea typeface="PMingLiU" pitchFamily="18" charset="-120"/>
                <a:cs typeface="Arial" pitchFamily="34" charset="0"/>
              </a:rPr>
              <a:t>…</a:t>
            </a:r>
          </a:p>
        </p:txBody>
      </p:sp>
      <p:grpSp>
        <p:nvGrpSpPr>
          <p:cNvPr id="25" name="Group 91"/>
          <p:cNvGrpSpPr>
            <a:grpSpLocks/>
          </p:cNvGrpSpPr>
          <p:nvPr/>
        </p:nvGrpSpPr>
        <p:grpSpPr bwMode="auto">
          <a:xfrm>
            <a:off x="2975599" y="2703017"/>
            <a:ext cx="800100" cy="575072"/>
            <a:chOff x="568" y="2568"/>
            <a:chExt cx="1219" cy="1480"/>
          </a:xfrm>
          <a:noFill/>
        </p:grpSpPr>
        <p:sp>
          <p:nvSpPr>
            <p:cNvPr id="26" name="Text Box 92"/>
            <p:cNvSpPr txBox="1">
              <a:spLocks noChangeArrowheads="1"/>
            </p:cNvSpPr>
            <p:nvPr/>
          </p:nvSpPr>
          <p:spPr bwMode="auto">
            <a:xfrm>
              <a:off x="568" y="2568"/>
              <a:ext cx="1219" cy="1480"/>
            </a:xfrm>
            <a:prstGeom prst="rect">
              <a:avLst/>
            </a:prstGeom>
            <a:grpFill/>
            <a:ln w="28575">
              <a:solidFill>
                <a:srgbClr val="FF6600"/>
              </a:solidFill>
              <a:miter lim="800000"/>
              <a:headEnd/>
              <a:tailEnd/>
            </a:ln>
          </p:spPr>
          <p:txBody>
            <a:bodyPr lIns="0" rIns="0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10000"/>
                </a:spcBef>
              </a:pPr>
              <a:r>
                <a:rPr lang="en-US" altLang="zh-TW" sz="900">
                  <a:solidFill>
                    <a:schemeClr val="bg1"/>
                  </a:solidFill>
                  <a:latin typeface="Tahoma" pitchFamily="34" charset="0"/>
                  <a:ea typeface="PMingLiU" pitchFamily="18" charset="-120"/>
                  <a:cs typeface="Arial" pitchFamily="34" charset="0"/>
                </a:rPr>
                <a:t>t0 t1 t2 … t31</a:t>
              </a:r>
              <a:endParaRPr lang="en-US" altLang="zh-TW" sz="900">
                <a:solidFill>
                  <a:schemeClr val="bg1"/>
                </a:solidFill>
                <a:latin typeface="Arial" pitchFamily="34" charset="0"/>
                <a:ea typeface="PMingLiU" pitchFamily="18" charset="-120"/>
                <a:cs typeface="Arial" pitchFamily="34" charset="0"/>
              </a:endParaRPr>
            </a:p>
          </p:txBody>
        </p:sp>
        <p:sp>
          <p:nvSpPr>
            <p:cNvPr id="27" name="Freeform 93"/>
            <p:cNvSpPr>
              <a:spLocks/>
            </p:cNvSpPr>
            <p:nvPr/>
          </p:nvSpPr>
          <p:spPr bwMode="auto">
            <a:xfrm>
              <a:off x="704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8" name="Freeform 94"/>
            <p:cNvSpPr>
              <a:spLocks/>
            </p:cNvSpPr>
            <p:nvPr/>
          </p:nvSpPr>
          <p:spPr bwMode="auto">
            <a:xfrm>
              <a:off x="784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29" name="Freeform 95"/>
            <p:cNvSpPr>
              <a:spLocks/>
            </p:cNvSpPr>
            <p:nvPr/>
          </p:nvSpPr>
          <p:spPr bwMode="auto">
            <a:xfrm>
              <a:off x="858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0" name="Freeform 96"/>
            <p:cNvSpPr>
              <a:spLocks/>
            </p:cNvSpPr>
            <p:nvPr/>
          </p:nvSpPr>
          <p:spPr bwMode="auto">
            <a:xfrm>
              <a:off x="932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1" name="Freeform 97"/>
            <p:cNvSpPr>
              <a:spLocks/>
            </p:cNvSpPr>
            <p:nvPr/>
          </p:nvSpPr>
          <p:spPr bwMode="auto">
            <a:xfrm>
              <a:off x="1006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2" name="Freeform 98"/>
            <p:cNvSpPr>
              <a:spLocks/>
            </p:cNvSpPr>
            <p:nvPr/>
          </p:nvSpPr>
          <p:spPr bwMode="auto">
            <a:xfrm>
              <a:off x="1080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3" name="Freeform 99"/>
            <p:cNvSpPr>
              <a:spLocks/>
            </p:cNvSpPr>
            <p:nvPr/>
          </p:nvSpPr>
          <p:spPr bwMode="auto">
            <a:xfrm>
              <a:off x="1154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4" name="Freeform 100"/>
            <p:cNvSpPr>
              <a:spLocks/>
            </p:cNvSpPr>
            <p:nvPr/>
          </p:nvSpPr>
          <p:spPr bwMode="auto">
            <a:xfrm>
              <a:off x="1228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5" name="Freeform 101"/>
            <p:cNvSpPr>
              <a:spLocks/>
            </p:cNvSpPr>
            <p:nvPr/>
          </p:nvSpPr>
          <p:spPr bwMode="auto">
            <a:xfrm>
              <a:off x="1302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6" name="Freeform 102"/>
            <p:cNvSpPr>
              <a:spLocks/>
            </p:cNvSpPr>
            <p:nvPr/>
          </p:nvSpPr>
          <p:spPr bwMode="auto">
            <a:xfrm>
              <a:off x="1376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37" name="Freeform 103"/>
            <p:cNvSpPr>
              <a:spLocks/>
            </p:cNvSpPr>
            <p:nvPr/>
          </p:nvSpPr>
          <p:spPr bwMode="auto">
            <a:xfrm>
              <a:off x="1450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rgbClr val="FF6600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</p:grpSp>
      <p:sp>
        <p:nvSpPr>
          <p:cNvPr id="38" name="Text Box 104"/>
          <p:cNvSpPr txBox="1">
            <a:spLocks noChangeArrowheads="1"/>
          </p:cNvSpPr>
          <p:nvPr/>
        </p:nvSpPr>
        <p:spPr bwMode="auto">
          <a:xfrm>
            <a:off x="2841058" y="2488704"/>
            <a:ext cx="415498" cy="369332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altLang="zh-TW" sz="1800">
                <a:solidFill>
                  <a:schemeClr val="bg1"/>
                </a:solidFill>
                <a:ea typeface="PMingLiU" pitchFamily="18" charset="-120"/>
                <a:cs typeface="Arial" pitchFamily="34" charset="0"/>
              </a:rPr>
              <a:t>…</a:t>
            </a:r>
          </a:p>
        </p:txBody>
      </p:sp>
      <p:sp>
        <p:nvSpPr>
          <p:cNvPr id="39" name="Text Box 105"/>
          <p:cNvSpPr txBox="1">
            <a:spLocks noChangeArrowheads="1"/>
          </p:cNvSpPr>
          <p:nvPr/>
        </p:nvSpPr>
        <p:spPr bwMode="auto">
          <a:xfrm>
            <a:off x="1719491" y="2488704"/>
            <a:ext cx="928459" cy="230832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altLang="zh-TW" sz="900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  <a:cs typeface="Arial" pitchFamily="34" charset="0"/>
              </a:rPr>
              <a:t>Block 0 Warps</a:t>
            </a:r>
          </a:p>
        </p:txBody>
      </p:sp>
      <p:sp>
        <p:nvSpPr>
          <p:cNvPr id="40" name="Text Box 106"/>
          <p:cNvSpPr txBox="1">
            <a:spLocks noChangeArrowheads="1"/>
          </p:cNvSpPr>
          <p:nvPr/>
        </p:nvSpPr>
        <p:spPr bwMode="auto">
          <a:xfrm>
            <a:off x="2976791" y="2488704"/>
            <a:ext cx="928459" cy="230832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altLang="zh-TW" sz="900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  <a:cs typeface="Arial" pitchFamily="34" charset="0"/>
              </a:rPr>
              <a:t>Block 1 Warps</a:t>
            </a:r>
          </a:p>
        </p:txBody>
      </p:sp>
      <p:sp>
        <p:nvSpPr>
          <p:cNvPr id="41" name="Rectangle 135"/>
          <p:cNvSpPr>
            <a:spLocks noChangeArrowheads="1"/>
          </p:cNvSpPr>
          <p:nvPr/>
        </p:nvSpPr>
        <p:spPr bwMode="auto">
          <a:xfrm>
            <a:off x="3948341" y="2488705"/>
            <a:ext cx="820340" cy="594717"/>
          </a:xfrm>
          <a:prstGeom prst="rect">
            <a:avLst/>
          </a:prstGeom>
          <a:noFill/>
          <a:ln w="25400">
            <a:solidFill>
              <a:schemeClr val="accent5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42" name="Rectangle 136"/>
          <p:cNvSpPr>
            <a:spLocks noChangeArrowheads="1"/>
          </p:cNvSpPr>
          <p:nvPr/>
        </p:nvSpPr>
        <p:spPr bwMode="auto">
          <a:xfrm>
            <a:off x="4062641" y="2574430"/>
            <a:ext cx="820340" cy="594717"/>
          </a:xfrm>
          <a:prstGeom prst="rect">
            <a:avLst/>
          </a:prstGeom>
          <a:noFill/>
          <a:ln w="25400">
            <a:solidFill>
              <a:schemeClr val="accent5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TW" sz="1350">
                <a:solidFill>
                  <a:schemeClr val="bg1"/>
                </a:solidFill>
                <a:ea typeface="PMingLiU" pitchFamily="18" charset="-120"/>
                <a:cs typeface="Arial" pitchFamily="34" charset="0"/>
              </a:rPr>
              <a:t>…</a:t>
            </a:r>
          </a:p>
        </p:txBody>
      </p:sp>
      <p:grpSp>
        <p:nvGrpSpPr>
          <p:cNvPr id="43" name="Group 137"/>
          <p:cNvGrpSpPr>
            <a:grpSpLocks/>
          </p:cNvGrpSpPr>
          <p:nvPr/>
        </p:nvGrpSpPr>
        <p:grpSpPr bwMode="auto">
          <a:xfrm>
            <a:off x="4232899" y="2703017"/>
            <a:ext cx="800100" cy="575072"/>
            <a:chOff x="568" y="2568"/>
            <a:chExt cx="1219" cy="1480"/>
          </a:xfrm>
          <a:noFill/>
        </p:grpSpPr>
        <p:sp>
          <p:nvSpPr>
            <p:cNvPr id="44" name="Text Box 138"/>
            <p:cNvSpPr txBox="1">
              <a:spLocks noChangeArrowheads="1"/>
            </p:cNvSpPr>
            <p:nvPr/>
          </p:nvSpPr>
          <p:spPr bwMode="auto">
            <a:xfrm>
              <a:off x="568" y="2568"/>
              <a:ext cx="1219" cy="1480"/>
            </a:xfrm>
            <a:prstGeom prst="rect">
              <a:avLst/>
            </a:prstGeom>
            <a:grpFill/>
            <a:ln w="28575">
              <a:solidFill>
                <a:schemeClr val="accent5"/>
              </a:solidFill>
              <a:miter lim="800000"/>
              <a:headEnd/>
              <a:tailEnd/>
            </a:ln>
          </p:spPr>
          <p:txBody>
            <a:bodyPr lIns="0" rIns="0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lnSpc>
                  <a:spcPct val="85000"/>
                </a:lnSpc>
                <a:spcBef>
                  <a:spcPct val="10000"/>
                </a:spcBef>
              </a:pPr>
              <a:r>
                <a:rPr lang="en-US" altLang="zh-TW" sz="900">
                  <a:solidFill>
                    <a:schemeClr val="bg1"/>
                  </a:solidFill>
                  <a:latin typeface="Tahoma" pitchFamily="34" charset="0"/>
                  <a:ea typeface="PMingLiU" pitchFamily="18" charset="-120"/>
                  <a:cs typeface="Arial" pitchFamily="34" charset="0"/>
                </a:rPr>
                <a:t>t0 t1 t2 … t31</a:t>
              </a:r>
              <a:endParaRPr lang="en-US" altLang="zh-TW" sz="900">
                <a:solidFill>
                  <a:schemeClr val="bg1"/>
                </a:solidFill>
                <a:latin typeface="Arial" pitchFamily="34" charset="0"/>
                <a:ea typeface="PMingLiU" pitchFamily="18" charset="-120"/>
                <a:cs typeface="Arial" pitchFamily="34" charset="0"/>
              </a:endParaRPr>
            </a:p>
          </p:txBody>
        </p:sp>
        <p:sp>
          <p:nvSpPr>
            <p:cNvPr id="45" name="Freeform 139"/>
            <p:cNvSpPr>
              <a:spLocks/>
            </p:cNvSpPr>
            <p:nvPr/>
          </p:nvSpPr>
          <p:spPr bwMode="auto">
            <a:xfrm>
              <a:off x="704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46" name="Freeform 140"/>
            <p:cNvSpPr>
              <a:spLocks/>
            </p:cNvSpPr>
            <p:nvPr/>
          </p:nvSpPr>
          <p:spPr bwMode="auto">
            <a:xfrm>
              <a:off x="784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47" name="Freeform 141"/>
            <p:cNvSpPr>
              <a:spLocks/>
            </p:cNvSpPr>
            <p:nvPr/>
          </p:nvSpPr>
          <p:spPr bwMode="auto">
            <a:xfrm>
              <a:off x="858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48" name="Freeform 142"/>
            <p:cNvSpPr>
              <a:spLocks/>
            </p:cNvSpPr>
            <p:nvPr/>
          </p:nvSpPr>
          <p:spPr bwMode="auto">
            <a:xfrm>
              <a:off x="932" y="2858"/>
              <a:ext cx="166" cy="1070"/>
            </a:xfrm>
            <a:custGeom>
              <a:avLst/>
              <a:gdLst>
                <a:gd name="T0" fmla="*/ 3 w 208"/>
                <a:gd name="T1" fmla="*/ 0 h 1536"/>
                <a:gd name="T2" fmla="*/ 11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3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6 w 208"/>
                <a:gd name="T19" fmla="*/ 12 h 1536"/>
                <a:gd name="T20" fmla="*/ 3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49" name="Freeform 143"/>
            <p:cNvSpPr>
              <a:spLocks/>
            </p:cNvSpPr>
            <p:nvPr/>
          </p:nvSpPr>
          <p:spPr bwMode="auto">
            <a:xfrm>
              <a:off x="1006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50" name="Freeform 144"/>
            <p:cNvSpPr>
              <a:spLocks/>
            </p:cNvSpPr>
            <p:nvPr/>
          </p:nvSpPr>
          <p:spPr bwMode="auto">
            <a:xfrm>
              <a:off x="1080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51" name="Freeform 145"/>
            <p:cNvSpPr>
              <a:spLocks/>
            </p:cNvSpPr>
            <p:nvPr/>
          </p:nvSpPr>
          <p:spPr bwMode="auto">
            <a:xfrm>
              <a:off x="1154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52" name="Freeform 146"/>
            <p:cNvSpPr>
              <a:spLocks/>
            </p:cNvSpPr>
            <p:nvPr/>
          </p:nvSpPr>
          <p:spPr bwMode="auto">
            <a:xfrm>
              <a:off x="1228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53" name="Freeform 147"/>
            <p:cNvSpPr>
              <a:spLocks/>
            </p:cNvSpPr>
            <p:nvPr/>
          </p:nvSpPr>
          <p:spPr bwMode="auto">
            <a:xfrm>
              <a:off x="1302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54" name="Freeform 148"/>
            <p:cNvSpPr>
              <a:spLocks/>
            </p:cNvSpPr>
            <p:nvPr/>
          </p:nvSpPr>
          <p:spPr bwMode="auto">
            <a:xfrm>
              <a:off x="1376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55" name="Freeform 149"/>
            <p:cNvSpPr>
              <a:spLocks/>
            </p:cNvSpPr>
            <p:nvPr/>
          </p:nvSpPr>
          <p:spPr bwMode="auto">
            <a:xfrm>
              <a:off x="1450" y="2858"/>
              <a:ext cx="165" cy="1070"/>
            </a:xfrm>
            <a:custGeom>
              <a:avLst/>
              <a:gdLst>
                <a:gd name="T0" fmla="*/ 2 w 208"/>
                <a:gd name="T1" fmla="*/ 0 h 1536"/>
                <a:gd name="T2" fmla="*/ 10 w 208"/>
                <a:gd name="T3" fmla="*/ 1 h 1536"/>
                <a:gd name="T4" fmla="*/ 2 w 208"/>
                <a:gd name="T5" fmla="*/ 3 h 1536"/>
                <a:gd name="T6" fmla="*/ 8 w 208"/>
                <a:gd name="T7" fmla="*/ 5 h 1536"/>
                <a:gd name="T8" fmla="*/ 2 w 208"/>
                <a:gd name="T9" fmla="*/ 7 h 1536"/>
                <a:gd name="T10" fmla="*/ 8 w 208"/>
                <a:gd name="T11" fmla="*/ 7 h 1536"/>
                <a:gd name="T12" fmla="*/ 2 w 208"/>
                <a:gd name="T13" fmla="*/ 9 h 1536"/>
                <a:gd name="T14" fmla="*/ 8 w 208"/>
                <a:gd name="T15" fmla="*/ 10 h 1536"/>
                <a:gd name="T16" fmla="*/ 2 w 208"/>
                <a:gd name="T17" fmla="*/ 11 h 1536"/>
                <a:gd name="T18" fmla="*/ 5 w 208"/>
                <a:gd name="T19" fmla="*/ 12 h 1536"/>
                <a:gd name="T20" fmla="*/ 2 w 208"/>
                <a:gd name="T21" fmla="*/ 14 h 1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8"/>
                <a:gd name="T34" fmla="*/ 0 h 1536"/>
                <a:gd name="T35" fmla="*/ 208 w 208"/>
                <a:gd name="T36" fmla="*/ 1536 h 1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8" h="1536">
                  <a:moveTo>
                    <a:pt x="56" y="0"/>
                  </a:moveTo>
                  <a:cubicBezTo>
                    <a:pt x="132" y="68"/>
                    <a:pt x="208" y="136"/>
                    <a:pt x="200" y="192"/>
                  </a:cubicBezTo>
                  <a:cubicBezTo>
                    <a:pt x="192" y="248"/>
                    <a:pt x="16" y="280"/>
                    <a:pt x="8" y="336"/>
                  </a:cubicBezTo>
                  <a:cubicBezTo>
                    <a:pt x="0" y="392"/>
                    <a:pt x="152" y="464"/>
                    <a:pt x="152" y="528"/>
                  </a:cubicBezTo>
                  <a:cubicBezTo>
                    <a:pt x="152" y="592"/>
                    <a:pt x="8" y="672"/>
                    <a:pt x="8" y="720"/>
                  </a:cubicBezTo>
                  <a:cubicBezTo>
                    <a:pt x="8" y="768"/>
                    <a:pt x="144" y="776"/>
                    <a:pt x="152" y="816"/>
                  </a:cubicBezTo>
                  <a:cubicBezTo>
                    <a:pt x="160" y="856"/>
                    <a:pt x="56" y="912"/>
                    <a:pt x="56" y="960"/>
                  </a:cubicBezTo>
                  <a:cubicBezTo>
                    <a:pt x="56" y="1008"/>
                    <a:pt x="160" y="1056"/>
                    <a:pt x="152" y="1104"/>
                  </a:cubicBezTo>
                  <a:cubicBezTo>
                    <a:pt x="144" y="1152"/>
                    <a:pt x="16" y="1208"/>
                    <a:pt x="8" y="1248"/>
                  </a:cubicBezTo>
                  <a:cubicBezTo>
                    <a:pt x="0" y="1288"/>
                    <a:pt x="96" y="1296"/>
                    <a:pt x="104" y="1344"/>
                  </a:cubicBezTo>
                  <a:cubicBezTo>
                    <a:pt x="112" y="1392"/>
                    <a:pt x="40" y="1496"/>
                    <a:pt x="56" y="1536"/>
                  </a:cubicBezTo>
                </a:path>
              </a:pathLst>
            </a:custGeom>
            <a:grpFill/>
            <a:ln w="25400">
              <a:solidFill>
                <a:schemeClr val="accent5"/>
              </a:solidFill>
              <a:round/>
              <a:headEnd type="none" w="med" len="med"/>
              <a:tailEnd type="triangle" w="med" len="lg"/>
            </a:ln>
          </p:spPr>
          <p:txBody>
            <a:bodyPr/>
            <a:lstStyle/>
            <a:p>
              <a:endParaRPr lang="en-US" sz="1350">
                <a:solidFill>
                  <a:schemeClr val="bg1"/>
                </a:solidFill>
              </a:endParaRPr>
            </a:p>
          </p:txBody>
        </p:sp>
      </p:grpSp>
      <p:sp>
        <p:nvSpPr>
          <p:cNvPr id="56" name="Text Box 150"/>
          <p:cNvSpPr txBox="1">
            <a:spLocks noChangeArrowheads="1"/>
          </p:cNvSpPr>
          <p:nvPr/>
        </p:nvSpPr>
        <p:spPr bwMode="auto">
          <a:xfrm>
            <a:off x="4098358" y="2488704"/>
            <a:ext cx="415498" cy="369332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altLang="zh-TW" sz="1800">
                <a:solidFill>
                  <a:schemeClr val="bg1"/>
                </a:solidFill>
                <a:ea typeface="PMingLiU" pitchFamily="18" charset="-120"/>
                <a:cs typeface="Arial" pitchFamily="34" charset="0"/>
              </a:rPr>
              <a:t>…</a:t>
            </a:r>
          </a:p>
        </p:txBody>
      </p:sp>
      <p:sp>
        <p:nvSpPr>
          <p:cNvPr id="57" name="Text Box 151"/>
          <p:cNvSpPr txBox="1">
            <a:spLocks noChangeArrowheads="1"/>
          </p:cNvSpPr>
          <p:nvPr/>
        </p:nvSpPr>
        <p:spPr bwMode="auto">
          <a:xfrm>
            <a:off x="4176941" y="2488704"/>
            <a:ext cx="928459" cy="230832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altLang="zh-TW" sz="900" dirty="0">
                <a:solidFill>
                  <a:schemeClr val="bg1"/>
                </a:solidFill>
                <a:latin typeface="Arial" pitchFamily="34" charset="0"/>
                <a:ea typeface="PMingLiU" pitchFamily="18" charset="-120"/>
                <a:cs typeface="Arial" pitchFamily="34" charset="0"/>
              </a:rPr>
              <a:t>Block 2 Warps</a:t>
            </a:r>
          </a:p>
        </p:txBody>
      </p:sp>
      <p:sp>
        <p:nvSpPr>
          <p:cNvPr id="59" name="Rectangle 58"/>
          <p:cNvSpPr/>
          <p:nvPr/>
        </p:nvSpPr>
        <p:spPr bwMode="auto">
          <a:xfrm>
            <a:off x="2635083" y="3301478"/>
            <a:ext cx="1541858" cy="1091310"/>
          </a:xfrm>
          <a:prstGeom prst="rect">
            <a:avLst/>
          </a:prstGeom>
          <a:noFill/>
          <a:ln>
            <a:solidFill>
              <a:srgbClr val="00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60" name="Rectangle 59"/>
          <p:cNvSpPr/>
          <p:nvPr/>
        </p:nvSpPr>
        <p:spPr bwMode="auto">
          <a:xfrm>
            <a:off x="2679136" y="3328761"/>
            <a:ext cx="1453752" cy="463807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61" name="Rounded Rectangle 60"/>
          <p:cNvSpPr/>
          <p:nvPr/>
        </p:nvSpPr>
        <p:spPr bwMode="auto">
          <a:xfrm>
            <a:off x="2723189" y="3356044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62" name="Rounded Rectangle 61"/>
          <p:cNvSpPr/>
          <p:nvPr/>
        </p:nvSpPr>
        <p:spPr bwMode="auto">
          <a:xfrm>
            <a:off x="2679136" y="3819850"/>
            <a:ext cx="1453752" cy="300110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 anchor="ctr"/>
          <a:lstStyle/>
          <a:p>
            <a:pPr algn="ctr">
              <a:defRPr/>
            </a:pPr>
            <a:r>
              <a:rPr lang="en-US" sz="1200" dirty="0">
                <a:solidFill>
                  <a:schemeClr val="bg1"/>
                </a:solidFill>
                <a:latin typeface="Arial Narrow" pitchFamily="34" charset="0"/>
              </a:rPr>
              <a:t>Register File</a:t>
            </a:r>
          </a:p>
        </p:txBody>
      </p:sp>
      <p:sp>
        <p:nvSpPr>
          <p:cNvPr id="63" name="Rounded Rectangle 62"/>
          <p:cNvSpPr/>
          <p:nvPr/>
        </p:nvSpPr>
        <p:spPr bwMode="auto">
          <a:xfrm>
            <a:off x="2899402" y="3356044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64" name="Rounded Rectangle 63"/>
          <p:cNvSpPr/>
          <p:nvPr/>
        </p:nvSpPr>
        <p:spPr bwMode="auto">
          <a:xfrm>
            <a:off x="3075614" y="3356044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65" name="Rounded Rectangle 64"/>
          <p:cNvSpPr/>
          <p:nvPr/>
        </p:nvSpPr>
        <p:spPr bwMode="auto">
          <a:xfrm>
            <a:off x="3251826" y="3356044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66" name="Rounded Rectangle 65"/>
          <p:cNvSpPr/>
          <p:nvPr/>
        </p:nvSpPr>
        <p:spPr bwMode="auto">
          <a:xfrm>
            <a:off x="3428039" y="3356044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67" name="Rounded Rectangle 66"/>
          <p:cNvSpPr/>
          <p:nvPr/>
        </p:nvSpPr>
        <p:spPr bwMode="auto">
          <a:xfrm>
            <a:off x="3604251" y="3356044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68" name="Rounded Rectangle 67"/>
          <p:cNvSpPr/>
          <p:nvPr/>
        </p:nvSpPr>
        <p:spPr bwMode="auto">
          <a:xfrm>
            <a:off x="3780463" y="3356044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69" name="Rounded Rectangle 68"/>
          <p:cNvSpPr/>
          <p:nvPr/>
        </p:nvSpPr>
        <p:spPr bwMode="auto">
          <a:xfrm>
            <a:off x="3956676" y="3356044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0" name="Rounded Rectangle 69"/>
          <p:cNvSpPr/>
          <p:nvPr/>
        </p:nvSpPr>
        <p:spPr bwMode="auto">
          <a:xfrm>
            <a:off x="2723189" y="3465175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1" name="Rounded Rectangle 70"/>
          <p:cNvSpPr/>
          <p:nvPr/>
        </p:nvSpPr>
        <p:spPr bwMode="auto">
          <a:xfrm>
            <a:off x="2899402" y="3465175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2" name="Rounded Rectangle 71"/>
          <p:cNvSpPr/>
          <p:nvPr/>
        </p:nvSpPr>
        <p:spPr bwMode="auto">
          <a:xfrm>
            <a:off x="3075614" y="3465175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3251826" y="3465175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4" name="Rounded Rectangle 73"/>
          <p:cNvSpPr/>
          <p:nvPr/>
        </p:nvSpPr>
        <p:spPr bwMode="auto">
          <a:xfrm>
            <a:off x="3428039" y="3465175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5" name="Rounded Rectangle 74"/>
          <p:cNvSpPr/>
          <p:nvPr/>
        </p:nvSpPr>
        <p:spPr bwMode="auto">
          <a:xfrm>
            <a:off x="3604251" y="3465175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6" name="Rounded Rectangle 75"/>
          <p:cNvSpPr/>
          <p:nvPr/>
        </p:nvSpPr>
        <p:spPr bwMode="auto">
          <a:xfrm>
            <a:off x="3780463" y="3465175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7" name="Rounded Rectangle 76"/>
          <p:cNvSpPr/>
          <p:nvPr/>
        </p:nvSpPr>
        <p:spPr bwMode="auto">
          <a:xfrm>
            <a:off x="3956676" y="3465175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8" name="Rounded Rectangle 77"/>
          <p:cNvSpPr/>
          <p:nvPr/>
        </p:nvSpPr>
        <p:spPr bwMode="auto">
          <a:xfrm>
            <a:off x="2723189" y="3574306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79" name="Rounded Rectangle 78"/>
          <p:cNvSpPr/>
          <p:nvPr/>
        </p:nvSpPr>
        <p:spPr bwMode="auto">
          <a:xfrm>
            <a:off x="2899402" y="3574306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0" name="Rounded Rectangle 79"/>
          <p:cNvSpPr/>
          <p:nvPr/>
        </p:nvSpPr>
        <p:spPr bwMode="auto">
          <a:xfrm>
            <a:off x="3075614" y="3574306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1" name="Rounded Rectangle 80"/>
          <p:cNvSpPr/>
          <p:nvPr/>
        </p:nvSpPr>
        <p:spPr bwMode="auto">
          <a:xfrm>
            <a:off x="3251826" y="3574306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2" name="Rounded Rectangle 81"/>
          <p:cNvSpPr/>
          <p:nvPr/>
        </p:nvSpPr>
        <p:spPr bwMode="auto">
          <a:xfrm>
            <a:off x="3428039" y="3574306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3" name="Rounded Rectangle 82"/>
          <p:cNvSpPr/>
          <p:nvPr/>
        </p:nvSpPr>
        <p:spPr bwMode="auto">
          <a:xfrm>
            <a:off x="3604251" y="3574306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4" name="Rounded Rectangle 83"/>
          <p:cNvSpPr/>
          <p:nvPr/>
        </p:nvSpPr>
        <p:spPr bwMode="auto">
          <a:xfrm>
            <a:off x="3780463" y="3574306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5" name="Rounded Rectangle 84"/>
          <p:cNvSpPr/>
          <p:nvPr/>
        </p:nvSpPr>
        <p:spPr bwMode="auto">
          <a:xfrm>
            <a:off x="3956676" y="3574306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6" name="Rounded Rectangle 85"/>
          <p:cNvSpPr/>
          <p:nvPr/>
        </p:nvSpPr>
        <p:spPr bwMode="auto">
          <a:xfrm>
            <a:off x="2723189" y="3683437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2899402" y="3683437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8" name="Rounded Rectangle 87"/>
          <p:cNvSpPr/>
          <p:nvPr/>
        </p:nvSpPr>
        <p:spPr bwMode="auto">
          <a:xfrm>
            <a:off x="3075614" y="3683437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89" name="Rounded Rectangle 88"/>
          <p:cNvSpPr/>
          <p:nvPr/>
        </p:nvSpPr>
        <p:spPr bwMode="auto">
          <a:xfrm>
            <a:off x="3251826" y="3683437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90" name="Rounded Rectangle 89"/>
          <p:cNvSpPr/>
          <p:nvPr/>
        </p:nvSpPr>
        <p:spPr bwMode="auto">
          <a:xfrm>
            <a:off x="3428039" y="3683437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91" name="Rounded Rectangle 90"/>
          <p:cNvSpPr/>
          <p:nvPr/>
        </p:nvSpPr>
        <p:spPr bwMode="auto">
          <a:xfrm>
            <a:off x="3604251" y="3683437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92" name="Rounded Rectangle 91"/>
          <p:cNvSpPr/>
          <p:nvPr/>
        </p:nvSpPr>
        <p:spPr bwMode="auto">
          <a:xfrm>
            <a:off x="3780463" y="3683437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93" name="Rounded Rectangle 92"/>
          <p:cNvSpPr/>
          <p:nvPr/>
        </p:nvSpPr>
        <p:spPr bwMode="auto">
          <a:xfrm>
            <a:off x="3956676" y="3683437"/>
            <a:ext cx="132159" cy="8184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/>
          <a:lstStyle/>
          <a:p>
            <a:pPr algn="ctr">
              <a:defRPr/>
            </a:pPr>
            <a:endParaRPr lang="en-US" sz="135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94" name="Rounded Rectangle 93"/>
          <p:cNvSpPr/>
          <p:nvPr/>
        </p:nvSpPr>
        <p:spPr bwMode="auto">
          <a:xfrm>
            <a:off x="2679136" y="4147243"/>
            <a:ext cx="484584" cy="218262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 anchor="ctr"/>
          <a:lstStyle/>
          <a:p>
            <a:pPr algn="ctr">
              <a:defRPr/>
            </a:pPr>
            <a:r>
              <a:rPr lang="en-US" sz="1200" dirty="0">
                <a:solidFill>
                  <a:schemeClr val="bg1"/>
                </a:solidFill>
                <a:latin typeface="Arial Narrow" pitchFamily="34" charset="0"/>
              </a:rPr>
              <a:t>L1</a:t>
            </a:r>
          </a:p>
        </p:txBody>
      </p:sp>
      <p:sp>
        <p:nvSpPr>
          <p:cNvPr id="95" name="Rounded Rectangle 94"/>
          <p:cNvSpPr/>
          <p:nvPr/>
        </p:nvSpPr>
        <p:spPr bwMode="auto">
          <a:xfrm>
            <a:off x="3180791" y="4153320"/>
            <a:ext cx="969168" cy="218262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 anchor="ctr"/>
          <a:lstStyle/>
          <a:p>
            <a:pPr algn="ctr">
              <a:defRPr/>
            </a:pPr>
            <a:r>
              <a:rPr lang="en-US" sz="1050" dirty="0">
                <a:solidFill>
                  <a:schemeClr val="bg1"/>
                </a:solidFill>
                <a:latin typeface="Arial Narrow" pitchFamily="34" charset="0"/>
              </a:rPr>
              <a:t>Shared Memory</a:t>
            </a:r>
          </a:p>
        </p:txBody>
      </p:sp>
      <p:sp>
        <p:nvSpPr>
          <p:cNvPr id="96" name="Up-Down Arrow 95"/>
          <p:cNvSpPr/>
          <p:nvPr/>
        </p:nvSpPr>
        <p:spPr bwMode="auto">
          <a:xfrm>
            <a:off x="3824516" y="3956264"/>
            <a:ext cx="176212" cy="218262"/>
          </a:xfrm>
          <a:prstGeom prst="up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97" name="Up-Down Arrow 96"/>
          <p:cNvSpPr/>
          <p:nvPr/>
        </p:nvSpPr>
        <p:spPr bwMode="auto">
          <a:xfrm>
            <a:off x="2811295" y="3956264"/>
            <a:ext cx="176212" cy="218262"/>
          </a:xfrm>
          <a:prstGeom prst="up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pic>
        <p:nvPicPr>
          <p:cNvPr id="58" name="Audio 5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4427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35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3987">
        <p:fade/>
      </p:transition>
    </mc:Choice>
    <mc:Fallback xmlns="">
      <p:transition spd="med" advTm="639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 eaLnBrk="1" hangingPunct="1"/>
            <a:r>
              <a:rPr lang="en-US" altLang="zh-TW" dirty="0" smtClean="0">
                <a:ea typeface="PMingLiU" pitchFamily="18" charset="-120"/>
              </a:rPr>
              <a:t>Example: Thread Scheduling (Cont.)</a:t>
            </a:r>
          </a:p>
        </p:txBody>
      </p:sp>
      <p:sp>
        <p:nvSpPr>
          <p:cNvPr id="45059" name="Rectangle 7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spcBef>
                <a:spcPct val="10000"/>
              </a:spcBef>
            </a:pPr>
            <a:r>
              <a:rPr lang="en-US" altLang="zh-TW" sz="1350" dirty="0">
                <a:ea typeface="PMingLiU" pitchFamily="18" charset="-120"/>
              </a:rPr>
              <a:t>SM implements zero-overhead warp scheduling</a:t>
            </a:r>
          </a:p>
          <a:p>
            <a:pPr lvl="1" eaLnBrk="1" hangingPunct="1">
              <a:spcBef>
                <a:spcPct val="10000"/>
              </a:spcBef>
            </a:pPr>
            <a:r>
              <a:rPr lang="en-US" altLang="zh-TW" sz="1200" dirty="0">
                <a:ea typeface="PMingLiU" pitchFamily="18" charset="-120"/>
              </a:rPr>
              <a:t>Warps whose next instruction has its operands ready for consumption are eligible for execution</a:t>
            </a:r>
          </a:p>
          <a:p>
            <a:pPr lvl="1" eaLnBrk="1" hangingPunct="1">
              <a:spcBef>
                <a:spcPct val="10000"/>
              </a:spcBef>
            </a:pPr>
            <a:r>
              <a:rPr lang="en-US" altLang="zh-TW" sz="1200" dirty="0">
                <a:ea typeface="PMingLiU" pitchFamily="18" charset="-120"/>
              </a:rPr>
              <a:t>Eligible Warps are selected for execution </a:t>
            </a:r>
            <a:r>
              <a:rPr lang="en-US" altLang="zh-TW" sz="1200" dirty="0" smtClean="0">
                <a:ea typeface="PMingLiU" pitchFamily="18" charset="-120"/>
              </a:rPr>
              <a:t>based on </a:t>
            </a:r>
            <a:r>
              <a:rPr lang="en-US" altLang="zh-TW" sz="1200" dirty="0">
                <a:ea typeface="PMingLiU" pitchFamily="18" charset="-120"/>
              </a:rPr>
              <a:t>a prioritized scheduling policy</a:t>
            </a:r>
          </a:p>
          <a:p>
            <a:pPr lvl="1" eaLnBrk="1" hangingPunct="1">
              <a:spcBef>
                <a:spcPct val="10000"/>
              </a:spcBef>
            </a:pPr>
            <a:r>
              <a:rPr lang="en-US" altLang="zh-TW" sz="1200" dirty="0">
                <a:ea typeface="PMingLiU" pitchFamily="18" charset="-120"/>
              </a:rPr>
              <a:t>All threads in a warp execute the same instruction when selected</a:t>
            </a:r>
          </a:p>
        </p:txBody>
      </p:sp>
      <p:sp>
        <p:nvSpPr>
          <p:cNvPr id="45061" name="Rectangle 6"/>
          <p:cNvSpPr>
            <a:spLocks noChangeArrowheads="1"/>
          </p:cNvSpPr>
          <p:nvPr/>
        </p:nvSpPr>
        <p:spPr bwMode="auto">
          <a:xfrm>
            <a:off x="2628900" y="1328738"/>
            <a:ext cx="4011216" cy="2986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10000"/>
              </a:spcBef>
              <a:buFontTx/>
              <a:buChar char="•"/>
            </a:pPr>
            <a:endParaRPr lang="zh-TW" altLang="en-US" sz="1350">
              <a:latin typeface="Arial" pitchFamily="34" charset="0"/>
              <a:ea typeface="PMingLiU" pitchFamily="18" charset="-120"/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409160"/>
      </p:ext>
    </p:extLst>
  </p:cSld>
  <p:clrMapOvr>
    <a:masterClrMapping/>
  </p:clrMapOvr>
  <p:transition advTm="11255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VIDIA_University_of_Illinois_Template_2015_4x3" id="{5C1E5DBF-147B-4C12-BA1C-1E216CC92BF8}" vid="{34A544E1-27AA-4307-BA49-86C7E39C24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956f548-e1c6-4bad-9b00-9434a603b471" xsi:nil="true"/>
    <Order0 xmlns="1956f548-e1c6-4bad-9b00-9434a603b471">3.25</Order0>
    <Test_x0020_Field xmlns="1956f548-e1c6-4bad-9b00-9434a603b471">Slides</Test_x0020_Field>
    <Chapter xmlns="1956f548-e1c6-4bad-9b00-9434a603b471" xsi:nil="true"/>
    <Kit_x0020_Version xmlns="1956f548-e1c6-4bad-9b00-9434a603b471">Eval Kit</Kit_x0020_Version>
    <Quizzes xmlns="1956f548-e1c6-4bad-9b00-9434a603b471">N/A</Quizzes>
    <Labs xmlns="1956f548-e1c6-4bad-9b00-9434a603b471">N/A</Labs>
    <Lectures xmlns="1956f548-e1c6-4bad-9b00-9434a603b471">N/A</Lecture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7" ma:contentTypeDescription="Create a new document." ma:contentTypeScope="" ma:versionID="7939aa0d029907ca2f60185f7fcbb4b3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f3011372e976e3b5ec1f02bb487973b2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Test_x0020_Field" minOccurs="0"/>
                <xsd:element ref="ns2:Order0" minOccurs="0"/>
                <xsd:element ref="ns2:Description0" minOccurs="0"/>
                <xsd:element ref="ns2:Chapter" minOccurs="0"/>
                <xsd:element ref="ns2:Lectures" minOccurs="0"/>
                <xsd:element ref="ns2:Labs" minOccurs="0"/>
                <xsd:element ref="ns2:Quizzes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Test_x0020_Field" ma:index="8" nillable="true" ma:displayName="Content Type" ma:default="Quiz Questions and Answers" ma:format="RadioButtons" ma:internalName="Test_x0020_Field">
      <xsd:simpleType>
        <xsd:restriction base="dms:Choice">
          <xsd:enumeration value="Quiz Questions and Answers"/>
          <xsd:enumeration value="Labs &amp; Solutions"/>
          <xsd:enumeration value="Slides"/>
          <xsd:enumeration value="Videos"/>
          <xsd:enumeration value="EBook Chapter"/>
          <xsd:enumeration value="Project"/>
          <xsd:enumeration value="Base Files"/>
          <xsd:enumeration value="Resource"/>
        </xsd:restriction>
      </xsd:simpleType>
    </xsd:element>
    <xsd:element name="Order0" ma:index="9" nillable="true" ma:displayName="Order" ma:decimals="3" ma:internalName="Order0" ma:percentage="FALSE">
      <xsd:simpleType>
        <xsd:restriction base="dms:Number"/>
      </xsd:simpleType>
    </xsd:element>
    <xsd:element name="Description0" ma:index="10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11" nillable="true" ma:displayName="Chapter" ma:internalName="Chapter">
      <xsd:simpleType>
        <xsd:restriction base="dms:Text">
          <xsd:maxLength value="255"/>
        </xsd:restriction>
      </xsd:simpleType>
    </xsd:element>
    <xsd:element name="Lectures" ma:index="12" nillable="true" ma:displayName="Lectures" ma:default="N/A" ma:format="Dropdown" ma:internalName="Lectur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Labs" ma:index="13" nillable="true" ma:displayName="Labs" ma:default="N/A" ma:format="Dropdown" ma:internalName="Lab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Quizzes" ma:index="14" nillable="true" ma:displayName="Quizzes" ma:default="N/A" ma:format="Dropdown" ma:internalName="Quizz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Kit_x0020_Version" ma:index="1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5784FC-51EC-48D7-B1BB-A3383E5D3E3D}"/>
</file>

<file path=customXml/itemProps2.xml><?xml version="1.0" encoding="utf-8"?>
<ds:datastoreItem xmlns:ds="http://schemas.openxmlformats.org/officeDocument/2006/customXml" ds:itemID="{DBD9A6BF-F4E7-466D-9955-B38E8BC868D4}"/>
</file>

<file path=customXml/itemProps3.xml><?xml version="1.0" encoding="utf-8"?>
<ds:datastoreItem xmlns:ds="http://schemas.openxmlformats.org/officeDocument/2006/customXml" ds:itemID="{0B7E5E38-EB72-4268-AD56-DDC40E949B8B}"/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164</TotalTime>
  <Words>532</Words>
  <Application>Microsoft Office PowerPoint</Application>
  <PresentationFormat>Custom</PresentationFormat>
  <Paragraphs>123</Paragraphs>
  <Slides>11</Slides>
  <Notes>3</Notes>
  <HiddenSlides>0</HiddenSlides>
  <MMClips>11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MS PGothic</vt:lpstr>
      <vt:lpstr>AkzidenzGrotesk</vt:lpstr>
      <vt:lpstr>Akzidenz-Grotesk Extended BQ</vt:lpstr>
      <vt:lpstr>Arial</vt:lpstr>
      <vt:lpstr>Arial Narrow</vt:lpstr>
      <vt:lpstr>Calibri</vt:lpstr>
      <vt:lpstr>Palatino</vt:lpstr>
      <vt:lpstr>新細明體</vt:lpstr>
      <vt:lpstr>新細明體</vt:lpstr>
      <vt:lpstr>Sentinel Medium</vt:lpstr>
      <vt:lpstr>Tahoma</vt:lpstr>
      <vt:lpstr>Times New Roman</vt:lpstr>
      <vt:lpstr>Trebuchet MS</vt:lpstr>
      <vt:lpstr>1_Title &amp; Bullet </vt:lpstr>
      <vt:lpstr>Lecture 3.5 – CUDA Parallelism Model</vt:lpstr>
      <vt:lpstr>Objective</vt:lpstr>
      <vt:lpstr>Transparent Scalability</vt:lpstr>
      <vt:lpstr>Example: Executing Thread Blocks</vt:lpstr>
      <vt:lpstr>The Von-Neumann Model</vt:lpstr>
      <vt:lpstr>The Von-Neumann Model with SIMD units</vt:lpstr>
      <vt:lpstr>Warps as Scheduling Units</vt:lpstr>
      <vt:lpstr>Warp Example</vt:lpstr>
      <vt:lpstr>Example: Thread Scheduling (Cont.)</vt:lpstr>
      <vt:lpstr>Block Granularity Considerations</vt:lpstr>
      <vt:lpstr>PowerPoint Presentation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03 - CUDA Parallelism Model</dc:title>
  <dc:creator>Cook, Colleen N</dc:creator>
  <cp:lastModifiedBy>Andrew Schuh</cp:lastModifiedBy>
  <cp:revision>34</cp:revision>
  <dcterms:created xsi:type="dcterms:W3CDTF">2013-11-15T21:49:21Z</dcterms:created>
  <dcterms:modified xsi:type="dcterms:W3CDTF">2016-03-21T16:03:39Z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Evaluation Kit Module">
    <vt:bool>true</vt:bool>
  </property>
</Properties>
</file>

<file path=docProps/thumbnail.jpeg>
</file>